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1"/>
  </p:sldMasterIdLst>
  <p:notesMasterIdLst>
    <p:notesMasterId r:id="rId41"/>
  </p:notesMasterIdLst>
  <p:sldIdLst>
    <p:sldId id="256" r:id="rId2"/>
    <p:sldId id="289" r:id="rId3"/>
    <p:sldId id="281" r:id="rId4"/>
    <p:sldId id="257" r:id="rId5"/>
    <p:sldId id="265" r:id="rId6"/>
    <p:sldId id="264" r:id="rId7"/>
    <p:sldId id="266" r:id="rId8"/>
    <p:sldId id="258" r:id="rId9"/>
    <p:sldId id="259" r:id="rId10"/>
    <p:sldId id="260" r:id="rId11"/>
    <p:sldId id="261" r:id="rId12"/>
    <p:sldId id="285" r:id="rId13"/>
    <p:sldId id="284" r:id="rId14"/>
    <p:sldId id="286" r:id="rId15"/>
    <p:sldId id="287" r:id="rId16"/>
    <p:sldId id="294" r:id="rId17"/>
    <p:sldId id="295" r:id="rId18"/>
    <p:sldId id="271" r:id="rId19"/>
    <p:sldId id="272" r:id="rId20"/>
    <p:sldId id="292" r:id="rId21"/>
    <p:sldId id="273" r:id="rId22"/>
    <p:sldId id="267" r:id="rId23"/>
    <p:sldId id="296" r:id="rId24"/>
    <p:sldId id="270" r:id="rId25"/>
    <p:sldId id="262" r:id="rId26"/>
    <p:sldId id="288" r:id="rId27"/>
    <p:sldId id="268" r:id="rId28"/>
    <p:sldId id="278" r:id="rId29"/>
    <p:sldId id="279" r:id="rId30"/>
    <p:sldId id="269" r:id="rId31"/>
    <p:sldId id="280" r:id="rId32"/>
    <p:sldId id="291" r:id="rId33"/>
    <p:sldId id="274" r:id="rId34"/>
    <p:sldId id="275" r:id="rId35"/>
    <p:sldId id="290" r:id="rId36"/>
    <p:sldId id="282" r:id="rId37"/>
    <p:sldId id="276" r:id="rId38"/>
    <p:sldId id="277" r:id="rId39"/>
    <p:sldId id="293" r:id="rId40"/>
  </p:sldIdLst>
  <p:sldSz cx="12192000" cy="6858000"/>
  <p:notesSz cx="6807200" cy="99393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607" autoAdjust="0"/>
    <p:restoredTop sz="73357"/>
  </p:normalViewPr>
  <p:slideViewPr>
    <p:cSldViewPr snapToGrid="0">
      <p:cViewPr varScale="1">
        <p:scale>
          <a:sx n="83" d="100"/>
          <a:sy n="83" d="100"/>
        </p:scale>
        <p:origin x="192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8822EB69-A694-DD47-8DAC-74B37AA8920C}" type="datetimeFigureOut">
              <a:rPr lang="en-US" smtClean="0"/>
              <a:t>12/10/2019</a:t>
            </a:fld>
            <a:endParaRPr lang="en-US"/>
          </a:p>
        </p:txBody>
      </p:sp>
      <p:sp>
        <p:nvSpPr>
          <p:cNvPr id="4" name="Slide Image Placeholder 3"/>
          <p:cNvSpPr>
            <a:spLocks noGrp="1" noRot="1" noChangeAspect="1"/>
          </p:cNvSpPr>
          <p:nvPr>
            <p:ph type="sldImg" idx="2"/>
          </p:nvPr>
        </p:nvSpPr>
        <p:spPr>
          <a:xfrm>
            <a:off x="422275" y="1243013"/>
            <a:ext cx="5962650" cy="33543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A61C09E1-F2F0-4047-A8B1-9A4EDD10EE34}" type="slidenum">
              <a:rPr lang="en-US" smtClean="0"/>
              <a:t>‹#›</a:t>
            </a:fld>
            <a:endParaRPr lang="en-US"/>
          </a:p>
        </p:txBody>
      </p:sp>
    </p:spTree>
    <p:extLst>
      <p:ext uri="{BB962C8B-B14F-4D97-AF65-F5344CB8AC3E}">
        <p14:creationId xmlns:p14="http://schemas.microsoft.com/office/powerpoint/2010/main" val="37838869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61C09E1-F2F0-4047-A8B1-9A4EDD10EE34}" type="slidenum">
              <a:rPr lang="en-US" smtClean="0"/>
              <a:t>1</a:t>
            </a:fld>
            <a:endParaRPr lang="en-US"/>
          </a:p>
        </p:txBody>
      </p:sp>
    </p:spTree>
    <p:extLst>
      <p:ext uri="{BB962C8B-B14F-4D97-AF65-F5344CB8AC3E}">
        <p14:creationId xmlns:p14="http://schemas.microsoft.com/office/powerpoint/2010/main" val="9439360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61C09E1-F2F0-4047-A8B1-9A4EDD10EE34}" type="slidenum">
              <a:rPr lang="en-US" smtClean="0"/>
              <a:t>10</a:t>
            </a:fld>
            <a:endParaRPr lang="en-US"/>
          </a:p>
        </p:txBody>
      </p:sp>
    </p:spTree>
    <p:extLst>
      <p:ext uri="{BB962C8B-B14F-4D97-AF65-F5344CB8AC3E}">
        <p14:creationId xmlns:p14="http://schemas.microsoft.com/office/powerpoint/2010/main" val="4622513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A61C09E1-F2F0-4047-A8B1-9A4EDD10EE34}" type="slidenum">
              <a:rPr lang="en-US" smtClean="0"/>
              <a:t>11</a:t>
            </a:fld>
            <a:endParaRPr lang="en-US"/>
          </a:p>
        </p:txBody>
      </p:sp>
    </p:spTree>
    <p:extLst>
      <p:ext uri="{BB962C8B-B14F-4D97-AF65-F5344CB8AC3E}">
        <p14:creationId xmlns:p14="http://schemas.microsoft.com/office/powerpoint/2010/main" val="16978733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61C09E1-F2F0-4047-A8B1-9A4EDD10EE34}" type="slidenum">
              <a:rPr lang="en-US" smtClean="0"/>
              <a:t>12</a:t>
            </a:fld>
            <a:endParaRPr lang="en-US"/>
          </a:p>
        </p:txBody>
      </p:sp>
    </p:spTree>
    <p:extLst>
      <p:ext uri="{BB962C8B-B14F-4D97-AF65-F5344CB8AC3E}">
        <p14:creationId xmlns:p14="http://schemas.microsoft.com/office/powerpoint/2010/main" val="15517768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A61C09E1-F2F0-4047-A8B1-9A4EDD10EE34}" type="slidenum">
              <a:rPr lang="en-US" smtClean="0"/>
              <a:t>13</a:t>
            </a:fld>
            <a:endParaRPr lang="en-US"/>
          </a:p>
        </p:txBody>
      </p:sp>
    </p:spTree>
    <p:extLst>
      <p:ext uri="{BB962C8B-B14F-4D97-AF65-F5344CB8AC3E}">
        <p14:creationId xmlns:p14="http://schemas.microsoft.com/office/powerpoint/2010/main" val="31293560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A61C09E1-F2F0-4047-A8B1-9A4EDD10EE34}" type="slidenum">
              <a:rPr lang="en-US" smtClean="0"/>
              <a:t>14</a:t>
            </a:fld>
            <a:endParaRPr lang="en-US"/>
          </a:p>
        </p:txBody>
      </p:sp>
    </p:spTree>
    <p:extLst>
      <p:ext uri="{BB962C8B-B14F-4D97-AF65-F5344CB8AC3E}">
        <p14:creationId xmlns:p14="http://schemas.microsoft.com/office/powerpoint/2010/main" val="30889368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61C09E1-F2F0-4047-A8B1-9A4EDD10EE34}" type="slidenum">
              <a:rPr lang="en-US" smtClean="0"/>
              <a:t>15</a:t>
            </a:fld>
            <a:endParaRPr lang="en-US"/>
          </a:p>
        </p:txBody>
      </p:sp>
    </p:spTree>
    <p:extLst>
      <p:ext uri="{BB962C8B-B14F-4D97-AF65-F5344CB8AC3E}">
        <p14:creationId xmlns:p14="http://schemas.microsoft.com/office/powerpoint/2010/main" val="11972238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A61C09E1-F2F0-4047-A8B1-9A4EDD10EE34}" type="slidenum">
              <a:rPr lang="en-US" smtClean="0"/>
              <a:t>16</a:t>
            </a:fld>
            <a:endParaRPr lang="en-US"/>
          </a:p>
        </p:txBody>
      </p:sp>
    </p:spTree>
    <p:extLst>
      <p:ext uri="{BB962C8B-B14F-4D97-AF65-F5344CB8AC3E}">
        <p14:creationId xmlns:p14="http://schemas.microsoft.com/office/powerpoint/2010/main" val="8009719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A61C09E1-F2F0-4047-A8B1-9A4EDD10EE34}" type="slidenum">
              <a:rPr lang="en-US" smtClean="0"/>
              <a:t>17</a:t>
            </a:fld>
            <a:endParaRPr lang="en-US"/>
          </a:p>
        </p:txBody>
      </p:sp>
    </p:spTree>
    <p:extLst>
      <p:ext uri="{BB962C8B-B14F-4D97-AF65-F5344CB8AC3E}">
        <p14:creationId xmlns:p14="http://schemas.microsoft.com/office/powerpoint/2010/main" val="39269812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A61C09E1-F2F0-4047-A8B1-9A4EDD10EE34}" type="slidenum">
              <a:rPr lang="en-US" smtClean="0"/>
              <a:t>18</a:t>
            </a:fld>
            <a:endParaRPr lang="en-US"/>
          </a:p>
        </p:txBody>
      </p:sp>
    </p:spTree>
    <p:extLst>
      <p:ext uri="{BB962C8B-B14F-4D97-AF65-F5344CB8AC3E}">
        <p14:creationId xmlns:p14="http://schemas.microsoft.com/office/powerpoint/2010/main" val="149224296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A61C09E1-F2F0-4047-A8B1-9A4EDD10EE34}" type="slidenum">
              <a:rPr lang="en-US" smtClean="0"/>
              <a:t>19</a:t>
            </a:fld>
            <a:endParaRPr lang="en-US"/>
          </a:p>
        </p:txBody>
      </p:sp>
    </p:spTree>
    <p:extLst>
      <p:ext uri="{BB962C8B-B14F-4D97-AF65-F5344CB8AC3E}">
        <p14:creationId xmlns:p14="http://schemas.microsoft.com/office/powerpoint/2010/main" val="31928433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61C09E1-F2F0-4047-A8B1-9A4EDD10EE34}" type="slidenum">
              <a:rPr lang="en-US" smtClean="0"/>
              <a:t>2</a:t>
            </a:fld>
            <a:endParaRPr lang="en-US"/>
          </a:p>
        </p:txBody>
      </p:sp>
    </p:spTree>
    <p:extLst>
      <p:ext uri="{BB962C8B-B14F-4D97-AF65-F5344CB8AC3E}">
        <p14:creationId xmlns:p14="http://schemas.microsoft.com/office/powerpoint/2010/main" val="10448024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A61C09E1-F2F0-4047-A8B1-9A4EDD10EE34}" type="slidenum">
              <a:rPr lang="en-US" smtClean="0"/>
              <a:t>20</a:t>
            </a:fld>
            <a:endParaRPr lang="en-US"/>
          </a:p>
        </p:txBody>
      </p:sp>
    </p:spTree>
    <p:extLst>
      <p:ext uri="{BB962C8B-B14F-4D97-AF65-F5344CB8AC3E}">
        <p14:creationId xmlns:p14="http://schemas.microsoft.com/office/powerpoint/2010/main" val="18866404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A61C09E1-F2F0-4047-A8B1-9A4EDD10EE34}" type="slidenum">
              <a:rPr lang="en-US" smtClean="0"/>
              <a:t>21</a:t>
            </a:fld>
            <a:endParaRPr lang="en-US"/>
          </a:p>
        </p:txBody>
      </p:sp>
    </p:spTree>
    <p:extLst>
      <p:ext uri="{BB962C8B-B14F-4D97-AF65-F5344CB8AC3E}">
        <p14:creationId xmlns:p14="http://schemas.microsoft.com/office/powerpoint/2010/main" val="4620400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61C09E1-F2F0-4047-A8B1-9A4EDD10EE34}" type="slidenum">
              <a:rPr lang="en-US" smtClean="0"/>
              <a:t>22</a:t>
            </a:fld>
            <a:endParaRPr lang="en-US"/>
          </a:p>
        </p:txBody>
      </p:sp>
    </p:spTree>
    <p:extLst>
      <p:ext uri="{BB962C8B-B14F-4D97-AF65-F5344CB8AC3E}">
        <p14:creationId xmlns:p14="http://schemas.microsoft.com/office/powerpoint/2010/main" val="12353747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A61C09E1-F2F0-4047-A8B1-9A4EDD10EE34}" type="slidenum">
              <a:rPr lang="en-US" smtClean="0"/>
              <a:t>23</a:t>
            </a:fld>
            <a:endParaRPr lang="en-US"/>
          </a:p>
        </p:txBody>
      </p:sp>
    </p:spTree>
    <p:extLst>
      <p:ext uri="{BB962C8B-B14F-4D97-AF65-F5344CB8AC3E}">
        <p14:creationId xmlns:p14="http://schemas.microsoft.com/office/powerpoint/2010/main" val="150663810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61C09E1-F2F0-4047-A8B1-9A4EDD10EE34}" type="slidenum">
              <a:rPr lang="en-US" smtClean="0"/>
              <a:t>24</a:t>
            </a:fld>
            <a:endParaRPr lang="en-US"/>
          </a:p>
        </p:txBody>
      </p:sp>
    </p:spTree>
    <p:extLst>
      <p:ext uri="{BB962C8B-B14F-4D97-AF65-F5344CB8AC3E}">
        <p14:creationId xmlns:p14="http://schemas.microsoft.com/office/powerpoint/2010/main" val="236339778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A61C09E1-F2F0-4047-A8B1-9A4EDD10EE34}" type="slidenum">
              <a:rPr lang="en-US" smtClean="0"/>
              <a:t>25</a:t>
            </a:fld>
            <a:endParaRPr lang="en-US"/>
          </a:p>
        </p:txBody>
      </p:sp>
    </p:spTree>
    <p:extLst>
      <p:ext uri="{BB962C8B-B14F-4D97-AF65-F5344CB8AC3E}">
        <p14:creationId xmlns:p14="http://schemas.microsoft.com/office/powerpoint/2010/main" val="47179217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A61C09E1-F2F0-4047-A8B1-9A4EDD10EE34}" type="slidenum">
              <a:rPr lang="en-US" smtClean="0"/>
              <a:t>26</a:t>
            </a:fld>
            <a:endParaRPr lang="en-US"/>
          </a:p>
        </p:txBody>
      </p:sp>
    </p:spTree>
    <p:extLst>
      <p:ext uri="{BB962C8B-B14F-4D97-AF65-F5344CB8AC3E}">
        <p14:creationId xmlns:p14="http://schemas.microsoft.com/office/powerpoint/2010/main" val="252921157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A61C09E1-F2F0-4047-A8B1-9A4EDD10EE34}" type="slidenum">
              <a:rPr lang="en-US" smtClean="0"/>
              <a:t>27</a:t>
            </a:fld>
            <a:endParaRPr lang="en-US"/>
          </a:p>
        </p:txBody>
      </p:sp>
    </p:spTree>
    <p:extLst>
      <p:ext uri="{BB962C8B-B14F-4D97-AF65-F5344CB8AC3E}">
        <p14:creationId xmlns:p14="http://schemas.microsoft.com/office/powerpoint/2010/main" val="209384743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A61C09E1-F2F0-4047-A8B1-9A4EDD10EE34}" type="slidenum">
              <a:rPr lang="en-US" smtClean="0"/>
              <a:t>28</a:t>
            </a:fld>
            <a:endParaRPr lang="en-US"/>
          </a:p>
        </p:txBody>
      </p:sp>
    </p:spTree>
    <p:extLst>
      <p:ext uri="{BB962C8B-B14F-4D97-AF65-F5344CB8AC3E}">
        <p14:creationId xmlns:p14="http://schemas.microsoft.com/office/powerpoint/2010/main" val="193754351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A61C09E1-F2F0-4047-A8B1-9A4EDD10EE34}" type="slidenum">
              <a:rPr lang="en-US" smtClean="0"/>
              <a:t>29</a:t>
            </a:fld>
            <a:endParaRPr lang="en-US"/>
          </a:p>
        </p:txBody>
      </p:sp>
    </p:spTree>
    <p:extLst>
      <p:ext uri="{BB962C8B-B14F-4D97-AF65-F5344CB8AC3E}">
        <p14:creationId xmlns:p14="http://schemas.microsoft.com/office/powerpoint/2010/main" val="25067395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61C09E1-F2F0-4047-A8B1-9A4EDD10EE34}" type="slidenum">
              <a:rPr lang="en-US" smtClean="0"/>
              <a:t>3</a:t>
            </a:fld>
            <a:endParaRPr lang="en-US"/>
          </a:p>
        </p:txBody>
      </p:sp>
    </p:spTree>
    <p:extLst>
      <p:ext uri="{BB962C8B-B14F-4D97-AF65-F5344CB8AC3E}">
        <p14:creationId xmlns:p14="http://schemas.microsoft.com/office/powerpoint/2010/main" val="32252993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A61C09E1-F2F0-4047-A8B1-9A4EDD10EE34}" type="slidenum">
              <a:rPr lang="en-US" smtClean="0"/>
              <a:t>30</a:t>
            </a:fld>
            <a:endParaRPr lang="en-US"/>
          </a:p>
        </p:txBody>
      </p:sp>
    </p:spTree>
    <p:extLst>
      <p:ext uri="{BB962C8B-B14F-4D97-AF65-F5344CB8AC3E}">
        <p14:creationId xmlns:p14="http://schemas.microsoft.com/office/powerpoint/2010/main" val="232409368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A61C09E1-F2F0-4047-A8B1-9A4EDD10EE34}" type="slidenum">
              <a:rPr lang="en-US" smtClean="0"/>
              <a:t>31</a:t>
            </a:fld>
            <a:endParaRPr lang="en-US"/>
          </a:p>
        </p:txBody>
      </p:sp>
    </p:spTree>
    <p:extLst>
      <p:ext uri="{BB962C8B-B14F-4D97-AF65-F5344CB8AC3E}">
        <p14:creationId xmlns:p14="http://schemas.microsoft.com/office/powerpoint/2010/main" val="269932705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61C09E1-F2F0-4047-A8B1-9A4EDD10EE34}" type="slidenum">
              <a:rPr lang="en-US" smtClean="0"/>
              <a:t>32</a:t>
            </a:fld>
            <a:endParaRPr lang="en-US"/>
          </a:p>
        </p:txBody>
      </p:sp>
    </p:spTree>
    <p:extLst>
      <p:ext uri="{BB962C8B-B14F-4D97-AF65-F5344CB8AC3E}">
        <p14:creationId xmlns:p14="http://schemas.microsoft.com/office/powerpoint/2010/main" val="94936942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A61C09E1-F2F0-4047-A8B1-9A4EDD10EE34}" type="slidenum">
              <a:rPr lang="en-US" smtClean="0"/>
              <a:t>33</a:t>
            </a:fld>
            <a:endParaRPr lang="en-US"/>
          </a:p>
        </p:txBody>
      </p:sp>
    </p:spTree>
    <p:extLst>
      <p:ext uri="{BB962C8B-B14F-4D97-AF65-F5344CB8AC3E}">
        <p14:creationId xmlns:p14="http://schemas.microsoft.com/office/powerpoint/2010/main" val="71548961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A61C09E1-F2F0-4047-A8B1-9A4EDD10EE34}" type="slidenum">
              <a:rPr lang="en-US" smtClean="0"/>
              <a:t>34</a:t>
            </a:fld>
            <a:endParaRPr lang="en-US"/>
          </a:p>
        </p:txBody>
      </p:sp>
    </p:spTree>
    <p:extLst>
      <p:ext uri="{BB962C8B-B14F-4D97-AF65-F5344CB8AC3E}">
        <p14:creationId xmlns:p14="http://schemas.microsoft.com/office/powerpoint/2010/main" val="65757141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A61C09E1-F2F0-4047-A8B1-9A4EDD10EE34}" type="slidenum">
              <a:rPr lang="en-US" smtClean="0"/>
              <a:t>35</a:t>
            </a:fld>
            <a:endParaRPr lang="en-US"/>
          </a:p>
        </p:txBody>
      </p:sp>
    </p:spTree>
    <p:extLst>
      <p:ext uri="{BB962C8B-B14F-4D97-AF65-F5344CB8AC3E}">
        <p14:creationId xmlns:p14="http://schemas.microsoft.com/office/powerpoint/2010/main" val="70842275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A61C09E1-F2F0-4047-A8B1-9A4EDD10EE34}" type="slidenum">
              <a:rPr lang="en-US" smtClean="0"/>
              <a:t>36</a:t>
            </a:fld>
            <a:endParaRPr lang="en-US"/>
          </a:p>
        </p:txBody>
      </p:sp>
    </p:spTree>
    <p:extLst>
      <p:ext uri="{BB962C8B-B14F-4D97-AF65-F5344CB8AC3E}">
        <p14:creationId xmlns:p14="http://schemas.microsoft.com/office/powerpoint/2010/main" val="193951941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A61C09E1-F2F0-4047-A8B1-9A4EDD10EE34}" type="slidenum">
              <a:rPr lang="en-US" smtClean="0"/>
              <a:t>37</a:t>
            </a:fld>
            <a:endParaRPr lang="en-US"/>
          </a:p>
        </p:txBody>
      </p:sp>
    </p:spTree>
    <p:extLst>
      <p:ext uri="{BB962C8B-B14F-4D97-AF65-F5344CB8AC3E}">
        <p14:creationId xmlns:p14="http://schemas.microsoft.com/office/powerpoint/2010/main" val="219452345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A61C09E1-F2F0-4047-A8B1-9A4EDD10EE34}" type="slidenum">
              <a:rPr lang="en-US" smtClean="0"/>
              <a:t>38</a:t>
            </a:fld>
            <a:endParaRPr lang="en-US"/>
          </a:p>
        </p:txBody>
      </p:sp>
    </p:spTree>
    <p:extLst>
      <p:ext uri="{BB962C8B-B14F-4D97-AF65-F5344CB8AC3E}">
        <p14:creationId xmlns:p14="http://schemas.microsoft.com/office/powerpoint/2010/main" val="201716279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A61C09E1-F2F0-4047-A8B1-9A4EDD10EE34}" type="slidenum">
              <a:rPr lang="en-US" smtClean="0"/>
              <a:t>39</a:t>
            </a:fld>
            <a:endParaRPr lang="en-US"/>
          </a:p>
        </p:txBody>
      </p:sp>
    </p:spTree>
    <p:extLst>
      <p:ext uri="{BB962C8B-B14F-4D97-AF65-F5344CB8AC3E}">
        <p14:creationId xmlns:p14="http://schemas.microsoft.com/office/powerpoint/2010/main" val="19219404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61C09E1-F2F0-4047-A8B1-9A4EDD10EE34}" type="slidenum">
              <a:rPr lang="en-US" smtClean="0"/>
              <a:t>4</a:t>
            </a:fld>
            <a:endParaRPr lang="en-US"/>
          </a:p>
        </p:txBody>
      </p:sp>
    </p:spTree>
    <p:extLst>
      <p:ext uri="{BB962C8B-B14F-4D97-AF65-F5344CB8AC3E}">
        <p14:creationId xmlns:p14="http://schemas.microsoft.com/office/powerpoint/2010/main" val="17004188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61C09E1-F2F0-4047-A8B1-9A4EDD10EE34}" type="slidenum">
              <a:rPr lang="en-US" smtClean="0"/>
              <a:t>5</a:t>
            </a:fld>
            <a:endParaRPr lang="en-US"/>
          </a:p>
        </p:txBody>
      </p:sp>
    </p:spTree>
    <p:extLst>
      <p:ext uri="{BB962C8B-B14F-4D97-AF65-F5344CB8AC3E}">
        <p14:creationId xmlns:p14="http://schemas.microsoft.com/office/powerpoint/2010/main" val="31314192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A61C09E1-F2F0-4047-A8B1-9A4EDD10EE34}" type="slidenum">
              <a:rPr lang="en-US" smtClean="0"/>
              <a:t>6</a:t>
            </a:fld>
            <a:endParaRPr lang="en-US"/>
          </a:p>
        </p:txBody>
      </p:sp>
    </p:spTree>
    <p:extLst>
      <p:ext uri="{BB962C8B-B14F-4D97-AF65-F5344CB8AC3E}">
        <p14:creationId xmlns:p14="http://schemas.microsoft.com/office/powerpoint/2010/main" val="39816935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A61C09E1-F2F0-4047-A8B1-9A4EDD10EE34}" type="slidenum">
              <a:rPr lang="en-US" smtClean="0"/>
              <a:t>7</a:t>
            </a:fld>
            <a:endParaRPr lang="en-US"/>
          </a:p>
        </p:txBody>
      </p:sp>
    </p:spTree>
    <p:extLst>
      <p:ext uri="{BB962C8B-B14F-4D97-AF65-F5344CB8AC3E}">
        <p14:creationId xmlns:p14="http://schemas.microsoft.com/office/powerpoint/2010/main" val="16570238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61C09E1-F2F0-4047-A8B1-9A4EDD10EE34}" type="slidenum">
              <a:rPr lang="en-US" smtClean="0"/>
              <a:t>8</a:t>
            </a:fld>
            <a:endParaRPr lang="en-US"/>
          </a:p>
        </p:txBody>
      </p:sp>
    </p:spTree>
    <p:extLst>
      <p:ext uri="{BB962C8B-B14F-4D97-AF65-F5344CB8AC3E}">
        <p14:creationId xmlns:p14="http://schemas.microsoft.com/office/powerpoint/2010/main" val="3201161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61C09E1-F2F0-4047-A8B1-9A4EDD10EE34}" type="slidenum">
              <a:rPr lang="en-US" smtClean="0"/>
              <a:t>9</a:t>
            </a:fld>
            <a:endParaRPr lang="en-US"/>
          </a:p>
        </p:txBody>
      </p:sp>
    </p:spTree>
    <p:extLst>
      <p:ext uri="{BB962C8B-B14F-4D97-AF65-F5344CB8AC3E}">
        <p14:creationId xmlns:p14="http://schemas.microsoft.com/office/powerpoint/2010/main" val="6002848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709553-5CC7-44D5-9372-C33C6F28890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AU"/>
          </a:p>
        </p:txBody>
      </p:sp>
      <p:sp>
        <p:nvSpPr>
          <p:cNvPr id="3" name="Subtitle 2">
            <a:extLst>
              <a:ext uri="{FF2B5EF4-FFF2-40B4-BE49-F238E27FC236}">
                <a16:creationId xmlns:a16="http://schemas.microsoft.com/office/drawing/2014/main" id="{0899337E-02D7-45F3-9E87-05437DB8969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AU"/>
          </a:p>
        </p:txBody>
      </p:sp>
      <p:sp>
        <p:nvSpPr>
          <p:cNvPr id="4" name="Date Placeholder 3">
            <a:extLst>
              <a:ext uri="{FF2B5EF4-FFF2-40B4-BE49-F238E27FC236}">
                <a16:creationId xmlns:a16="http://schemas.microsoft.com/office/drawing/2014/main" id="{4AB1E40B-AE15-4533-B3EA-9FF9B9476D9F}"/>
              </a:ext>
            </a:extLst>
          </p:cNvPr>
          <p:cNvSpPr>
            <a:spLocks noGrp="1"/>
          </p:cNvSpPr>
          <p:nvPr>
            <p:ph type="dt" sz="half" idx="10"/>
          </p:nvPr>
        </p:nvSpPr>
        <p:spPr/>
        <p:txBody>
          <a:bodyPr/>
          <a:lstStyle/>
          <a:p>
            <a:fld id="{08DD5EC5-A0CA-4D75-A082-950CA9472C80}" type="datetimeFigureOut">
              <a:rPr lang="en-AU" smtClean="0"/>
              <a:t>10/12/2019</a:t>
            </a:fld>
            <a:endParaRPr lang="en-AU"/>
          </a:p>
        </p:txBody>
      </p:sp>
      <p:sp>
        <p:nvSpPr>
          <p:cNvPr id="5" name="Footer Placeholder 4">
            <a:extLst>
              <a:ext uri="{FF2B5EF4-FFF2-40B4-BE49-F238E27FC236}">
                <a16:creationId xmlns:a16="http://schemas.microsoft.com/office/drawing/2014/main" id="{981C5812-C83E-4E85-AF06-1BF0BA51EB86}"/>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F4EC0961-4FB9-4A4A-88E1-C08ACED794EC}"/>
              </a:ext>
            </a:extLst>
          </p:cNvPr>
          <p:cNvSpPr>
            <a:spLocks noGrp="1"/>
          </p:cNvSpPr>
          <p:nvPr>
            <p:ph type="sldNum" sz="quarter" idx="12"/>
          </p:nvPr>
        </p:nvSpPr>
        <p:spPr/>
        <p:txBody>
          <a:bodyPr/>
          <a:lstStyle/>
          <a:p>
            <a:fld id="{26C4C9C7-08F7-4B46-AFCC-985A9BDC935F}" type="slidenum">
              <a:rPr lang="en-AU" smtClean="0"/>
              <a:t>‹#›</a:t>
            </a:fld>
            <a:endParaRPr lang="en-AU"/>
          </a:p>
        </p:txBody>
      </p:sp>
    </p:spTree>
    <p:extLst>
      <p:ext uri="{BB962C8B-B14F-4D97-AF65-F5344CB8AC3E}">
        <p14:creationId xmlns:p14="http://schemas.microsoft.com/office/powerpoint/2010/main" val="5381426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715B6B-C6D9-4CD1-8711-CB072DDFEC5A}"/>
              </a:ext>
            </a:extLst>
          </p:cNvPr>
          <p:cNvSpPr>
            <a:spLocks noGrp="1"/>
          </p:cNvSpPr>
          <p:nvPr>
            <p:ph type="title"/>
          </p:nvPr>
        </p:nvSpPr>
        <p:spPr/>
        <p:txBody>
          <a:bodyPr/>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279D76B0-55B4-4B44-ABB6-F3F7103D850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500758A6-0A4A-48B8-B0A2-C4FE786567CD}"/>
              </a:ext>
            </a:extLst>
          </p:cNvPr>
          <p:cNvSpPr>
            <a:spLocks noGrp="1"/>
          </p:cNvSpPr>
          <p:nvPr>
            <p:ph type="dt" sz="half" idx="10"/>
          </p:nvPr>
        </p:nvSpPr>
        <p:spPr/>
        <p:txBody>
          <a:bodyPr/>
          <a:lstStyle/>
          <a:p>
            <a:fld id="{08DD5EC5-A0CA-4D75-A082-950CA9472C80}" type="datetimeFigureOut">
              <a:rPr lang="en-AU" smtClean="0"/>
              <a:t>10/12/2019</a:t>
            </a:fld>
            <a:endParaRPr lang="en-AU"/>
          </a:p>
        </p:txBody>
      </p:sp>
      <p:sp>
        <p:nvSpPr>
          <p:cNvPr id="5" name="Footer Placeholder 4">
            <a:extLst>
              <a:ext uri="{FF2B5EF4-FFF2-40B4-BE49-F238E27FC236}">
                <a16:creationId xmlns:a16="http://schemas.microsoft.com/office/drawing/2014/main" id="{ABE87797-8A03-4CA3-B8A4-DB8FD7D28F06}"/>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A6212BC6-539E-4BE0-9C64-DDABABFB72BD}"/>
              </a:ext>
            </a:extLst>
          </p:cNvPr>
          <p:cNvSpPr>
            <a:spLocks noGrp="1"/>
          </p:cNvSpPr>
          <p:nvPr>
            <p:ph type="sldNum" sz="quarter" idx="12"/>
          </p:nvPr>
        </p:nvSpPr>
        <p:spPr/>
        <p:txBody>
          <a:bodyPr/>
          <a:lstStyle/>
          <a:p>
            <a:fld id="{26C4C9C7-08F7-4B46-AFCC-985A9BDC935F}" type="slidenum">
              <a:rPr lang="en-AU" smtClean="0"/>
              <a:t>‹#›</a:t>
            </a:fld>
            <a:endParaRPr lang="en-AU"/>
          </a:p>
        </p:txBody>
      </p:sp>
    </p:spTree>
    <p:extLst>
      <p:ext uri="{BB962C8B-B14F-4D97-AF65-F5344CB8AC3E}">
        <p14:creationId xmlns:p14="http://schemas.microsoft.com/office/powerpoint/2010/main" val="28922784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A254348-FF7C-4F83-BA98-079F65E54CB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EA3CFBD5-E6D7-44C9-B94D-E08589B08B4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53899A9D-02BE-4DEE-B9B9-C67C3526A43A}"/>
              </a:ext>
            </a:extLst>
          </p:cNvPr>
          <p:cNvSpPr>
            <a:spLocks noGrp="1"/>
          </p:cNvSpPr>
          <p:nvPr>
            <p:ph type="dt" sz="half" idx="10"/>
          </p:nvPr>
        </p:nvSpPr>
        <p:spPr/>
        <p:txBody>
          <a:bodyPr/>
          <a:lstStyle/>
          <a:p>
            <a:fld id="{08DD5EC5-A0CA-4D75-A082-950CA9472C80}" type="datetimeFigureOut">
              <a:rPr lang="en-AU" smtClean="0"/>
              <a:t>10/12/2019</a:t>
            </a:fld>
            <a:endParaRPr lang="en-AU"/>
          </a:p>
        </p:txBody>
      </p:sp>
      <p:sp>
        <p:nvSpPr>
          <p:cNvPr id="5" name="Footer Placeholder 4">
            <a:extLst>
              <a:ext uri="{FF2B5EF4-FFF2-40B4-BE49-F238E27FC236}">
                <a16:creationId xmlns:a16="http://schemas.microsoft.com/office/drawing/2014/main" id="{923CDC88-A828-4EA0-949E-B6672E747599}"/>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5EC6FD4E-CFCF-486F-B109-34E7523F0891}"/>
              </a:ext>
            </a:extLst>
          </p:cNvPr>
          <p:cNvSpPr>
            <a:spLocks noGrp="1"/>
          </p:cNvSpPr>
          <p:nvPr>
            <p:ph type="sldNum" sz="quarter" idx="12"/>
          </p:nvPr>
        </p:nvSpPr>
        <p:spPr/>
        <p:txBody>
          <a:bodyPr/>
          <a:lstStyle/>
          <a:p>
            <a:fld id="{26C4C9C7-08F7-4B46-AFCC-985A9BDC935F}" type="slidenum">
              <a:rPr lang="en-AU" smtClean="0"/>
              <a:t>‹#›</a:t>
            </a:fld>
            <a:endParaRPr lang="en-AU"/>
          </a:p>
        </p:txBody>
      </p:sp>
    </p:spTree>
    <p:extLst>
      <p:ext uri="{BB962C8B-B14F-4D97-AF65-F5344CB8AC3E}">
        <p14:creationId xmlns:p14="http://schemas.microsoft.com/office/powerpoint/2010/main" val="12871375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97B430-8A31-4D6A-AD4F-9D1308031DFD}"/>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F6C6B6B9-DE82-4B9F-B1A9-BCA300FBCB1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BA834E74-23A4-4A51-966B-6CB38A4A0629}"/>
              </a:ext>
            </a:extLst>
          </p:cNvPr>
          <p:cNvSpPr>
            <a:spLocks noGrp="1"/>
          </p:cNvSpPr>
          <p:nvPr>
            <p:ph type="dt" sz="half" idx="10"/>
          </p:nvPr>
        </p:nvSpPr>
        <p:spPr/>
        <p:txBody>
          <a:bodyPr/>
          <a:lstStyle/>
          <a:p>
            <a:fld id="{08DD5EC5-A0CA-4D75-A082-950CA9472C80}" type="datetimeFigureOut">
              <a:rPr lang="en-AU" smtClean="0"/>
              <a:t>10/12/2019</a:t>
            </a:fld>
            <a:endParaRPr lang="en-AU"/>
          </a:p>
        </p:txBody>
      </p:sp>
      <p:sp>
        <p:nvSpPr>
          <p:cNvPr id="5" name="Footer Placeholder 4">
            <a:extLst>
              <a:ext uri="{FF2B5EF4-FFF2-40B4-BE49-F238E27FC236}">
                <a16:creationId xmlns:a16="http://schemas.microsoft.com/office/drawing/2014/main" id="{1C41530F-8872-449C-864F-9831F6822E73}"/>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9ABB4E15-5AE5-4D3E-BE12-052C97D1745B}"/>
              </a:ext>
            </a:extLst>
          </p:cNvPr>
          <p:cNvSpPr>
            <a:spLocks noGrp="1"/>
          </p:cNvSpPr>
          <p:nvPr>
            <p:ph type="sldNum" sz="quarter" idx="12"/>
          </p:nvPr>
        </p:nvSpPr>
        <p:spPr/>
        <p:txBody>
          <a:bodyPr/>
          <a:lstStyle/>
          <a:p>
            <a:fld id="{26C4C9C7-08F7-4B46-AFCC-985A9BDC935F}" type="slidenum">
              <a:rPr lang="en-AU" smtClean="0"/>
              <a:t>‹#›</a:t>
            </a:fld>
            <a:endParaRPr lang="en-AU"/>
          </a:p>
        </p:txBody>
      </p:sp>
    </p:spTree>
    <p:extLst>
      <p:ext uri="{BB962C8B-B14F-4D97-AF65-F5344CB8AC3E}">
        <p14:creationId xmlns:p14="http://schemas.microsoft.com/office/powerpoint/2010/main" val="35693549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AA29F1-C072-46BD-BBE8-9837C761CDA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AU"/>
          </a:p>
        </p:txBody>
      </p:sp>
      <p:sp>
        <p:nvSpPr>
          <p:cNvPr id="3" name="Text Placeholder 2">
            <a:extLst>
              <a:ext uri="{FF2B5EF4-FFF2-40B4-BE49-F238E27FC236}">
                <a16:creationId xmlns:a16="http://schemas.microsoft.com/office/drawing/2014/main" id="{9A2FE550-C41E-43A1-9CCA-F1D6652E8BB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1E910D5-B505-426B-99AC-8B3113488F50}"/>
              </a:ext>
            </a:extLst>
          </p:cNvPr>
          <p:cNvSpPr>
            <a:spLocks noGrp="1"/>
          </p:cNvSpPr>
          <p:nvPr>
            <p:ph type="dt" sz="half" idx="10"/>
          </p:nvPr>
        </p:nvSpPr>
        <p:spPr/>
        <p:txBody>
          <a:bodyPr/>
          <a:lstStyle/>
          <a:p>
            <a:fld id="{08DD5EC5-A0CA-4D75-A082-950CA9472C80}" type="datetimeFigureOut">
              <a:rPr lang="en-AU" smtClean="0"/>
              <a:t>10/12/2019</a:t>
            </a:fld>
            <a:endParaRPr lang="en-AU"/>
          </a:p>
        </p:txBody>
      </p:sp>
      <p:sp>
        <p:nvSpPr>
          <p:cNvPr id="5" name="Footer Placeholder 4">
            <a:extLst>
              <a:ext uri="{FF2B5EF4-FFF2-40B4-BE49-F238E27FC236}">
                <a16:creationId xmlns:a16="http://schemas.microsoft.com/office/drawing/2014/main" id="{5C21110A-AAA0-4EC9-88E0-EAD192C4A7EC}"/>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2DA1438A-F7F5-4FD9-8D24-7973E648A39C}"/>
              </a:ext>
            </a:extLst>
          </p:cNvPr>
          <p:cNvSpPr>
            <a:spLocks noGrp="1"/>
          </p:cNvSpPr>
          <p:nvPr>
            <p:ph type="sldNum" sz="quarter" idx="12"/>
          </p:nvPr>
        </p:nvSpPr>
        <p:spPr/>
        <p:txBody>
          <a:bodyPr/>
          <a:lstStyle/>
          <a:p>
            <a:fld id="{26C4C9C7-08F7-4B46-AFCC-985A9BDC935F}" type="slidenum">
              <a:rPr lang="en-AU" smtClean="0"/>
              <a:t>‹#›</a:t>
            </a:fld>
            <a:endParaRPr lang="en-AU"/>
          </a:p>
        </p:txBody>
      </p:sp>
    </p:spTree>
    <p:extLst>
      <p:ext uri="{BB962C8B-B14F-4D97-AF65-F5344CB8AC3E}">
        <p14:creationId xmlns:p14="http://schemas.microsoft.com/office/powerpoint/2010/main" val="17701223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35B958-D50A-48F4-AF68-E17C298D9CA6}"/>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21119D7C-1E80-41D6-9BF1-70DEB61277D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a:extLst>
              <a:ext uri="{FF2B5EF4-FFF2-40B4-BE49-F238E27FC236}">
                <a16:creationId xmlns:a16="http://schemas.microsoft.com/office/drawing/2014/main" id="{71BA3A23-7BEA-49ED-8987-6E569EE938F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a:extLst>
              <a:ext uri="{FF2B5EF4-FFF2-40B4-BE49-F238E27FC236}">
                <a16:creationId xmlns:a16="http://schemas.microsoft.com/office/drawing/2014/main" id="{18962606-4ECC-40BB-9032-544A2A59B3DD}"/>
              </a:ext>
            </a:extLst>
          </p:cNvPr>
          <p:cNvSpPr>
            <a:spLocks noGrp="1"/>
          </p:cNvSpPr>
          <p:nvPr>
            <p:ph type="dt" sz="half" idx="10"/>
          </p:nvPr>
        </p:nvSpPr>
        <p:spPr/>
        <p:txBody>
          <a:bodyPr/>
          <a:lstStyle/>
          <a:p>
            <a:fld id="{08DD5EC5-A0CA-4D75-A082-950CA9472C80}" type="datetimeFigureOut">
              <a:rPr lang="en-AU" smtClean="0"/>
              <a:t>10/12/2019</a:t>
            </a:fld>
            <a:endParaRPr lang="en-AU"/>
          </a:p>
        </p:txBody>
      </p:sp>
      <p:sp>
        <p:nvSpPr>
          <p:cNvPr id="6" name="Footer Placeholder 5">
            <a:extLst>
              <a:ext uri="{FF2B5EF4-FFF2-40B4-BE49-F238E27FC236}">
                <a16:creationId xmlns:a16="http://schemas.microsoft.com/office/drawing/2014/main" id="{0C6A6151-C1FA-469C-9D5E-F35B502ABB89}"/>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175C2E54-052D-464D-A23A-94CDA96D2A77}"/>
              </a:ext>
            </a:extLst>
          </p:cNvPr>
          <p:cNvSpPr>
            <a:spLocks noGrp="1"/>
          </p:cNvSpPr>
          <p:nvPr>
            <p:ph type="sldNum" sz="quarter" idx="12"/>
          </p:nvPr>
        </p:nvSpPr>
        <p:spPr/>
        <p:txBody>
          <a:bodyPr/>
          <a:lstStyle/>
          <a:p>
            <a:fld id="{26C4C9C7-08F7-4B46-AFCC-985A9BDC935F}" type="slidenum">
              <a:rPr lang="en-AU" smtClean="0"/>
              <a:t>‹#›</a:t>
            </a:fld>
            <a:endParaRPr lang="en-AU"/>
          </a:p>
        </p:txBody>
      </p:sp>
    </p:spTree>
    <p:extLst>
      <p:ext uri="{BB962C8B-B14F-4D97-AF65-F5344CB8AC3E}">
        <p14:creationId xmlns:p14="http://schemas.microsoft.com/office/powerpoint/2010/main" val="4675643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C1CB23-D5FB-441D-BEE4-2567329D5BB1}"/>
              </a:ext>
            </a:extLst>
          </p:cNvPr>
          <p:cNvSpPr>
            <a:spLocks noGrp="1"/>
          </p:cNvSpPr>
          <p:nvPr>
            <p:ph type="title"/>
          </p:nvPr>
        </p:nvSpPr>
        <p:spPr>
          <a:xfrm>
            <a:off x="839788" y="365125"/>
            <a:ext cx="10515600" cy="1325563"/>
          </a:xfrm>
        </p:spPr>
        <p:txBody>
          <a:bodyPr/>
          <a:lstStyle/>
          <a:p>
            <a:r>
              <a:rPr lang="en-US"/>
              <a:t>Click to edit Master title style</a:t>
            </a:r>
            <a:endParaRPr lang="en-AU"/>
          </a:p>
        </p:txBody>
      </p:sp>
      <p:sp>
        <p:nvSpPr>
          <p:cNvPr id="3" name="Text Placeholder 2">
            <a:extLst>
              <a:ext uri="{FF2B5EF4-FFF2-40B4-BE49-F238E27FC236}">
                <a16:creationId xmlns:a16="http://schemas.microsoft.com/office/drawing/2014/main" id="{22A3D52C-46B5-4185-90FE-8C4C2C17690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E60A3E6-CB42-48DC-9D55-E1F1228B387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a:extLst>
              <a:ext uri="{FF2B5EF4-FFF2-40B4-BE49-F238E27FC236}">
                <a16:creationId xmlns:a16="http://schemas.microsoft.com/office/drawing/2014/main" id="{D5E46FD5-FCDA-43DB-BBDA-F3391AE6938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F238AB9-8DA1-4950-94F9-D1D9A54EAC6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a:extLst>
              <a:ext uri="{FF2B5EF4-FFF2-40B4-BE49-F238E27FC236}">
                <a16:creationId xmlns:a16="http://schemas.microsoft.com/office/drawing/2014/main" id="{DA9C4222-45CA-4A78-8091-751A15EB9FF9}"/>
              </a:ext>
            </a:extLst>
          </p:cNvPr>
          <p:cNvSpPr>
            <a:spLocks noGrp="1"/>
          </p:cNvSpPr>
          <p:nvPr>
            <p:ph type="dt" sz="half" idx="10"/>
          </p:nvPr>
        </p:nvSpPr>
        <p:spPr/>
        <p:txBody>
          <a:bodyPr/>
          <a:lstStyle/>
          <a:p>
            <a:fld id="{08DD5EC5-A0CA-4D75-A082-950CA9472C80}" type="datetimeFigureOut">
              <a:rPr lang="en-AU" smtClean="0"/>
              <a:t>10/12/2019</a:t>
            </a:fld>
            <a:endParaRPr lang="en-AU"/>
          </a:p>
        </p:txBody>
      </p:sp>
      <p:sp>
        <p:nvSpPr>
          <p:cNvPr id="8" name="Footer Placeholder 7">
            <a:extLst>
              <a:ext uri="{FF2B5EF4-FFF2-40B4-BE49-F238E27FC236}">
                <a16:creationId xmlns:a16="http://schemas.microsoft.com/office/drawing/2014/main" id="{AF20F450-517E-446E-AC88-D557A95AAF81}"/>
              </a:ext>
            </a:extLst>
          </p:cNvPr>
          <p:cNvSpPr>
            <a:spLocks noGrp="1"/>
          </p:cNvSpPr>
          <p:nvPr>
            <p:ph type="ftr" sz="quarter" idx="11"/>
          </p:nvPr>
        </p:nvSpPr>
        <p:spPr/>
        <p:txBody>
          <a:bodyPr/>
          <a:lstStyle/>
          <a:p>
            <a:endParaRPr lang="en-AU"/>
          </a:p>
        </p:txBody>
      </p:sp>
      <p:sp>
        <p:nvSpPr>
          <p:cNvPr id="9" name="Slide Number Placeholder 8">
            <a:extLst>
              <a:ext uri="{FF2B5EF4-FFF2-40B4-BE49-F238E27FC236}">
                <a16:creationId xmlns:a16="http://schemas.microsoft.com/office/drawing/2014/main" id="{BC7991CA-118C-4C95-8163-05011D0E461A}"/>
              </a:ext>
            </a:extLst>
          </p:cNvPr>
          <p:cNvSpPr>
            <a:spLocks noGrp="1"/>
          </p:cNvSpPr>
          <p:nvPr>
            <p:ph type="sldNum" sz="quarter" idx="12"/>
          </p:nvPr>
        </p:nvSpPr>
        <p:spPr/>
        <p:txBody>
          <a:bodyPr/>
          <a:lstStyle/>
          <a:p>
            <a:fld id="{26C4C9C7-08F7-4B46-AFCC-985A9BDC935F}" type="slidenum">
              <a:rPr lang="en-AU" smtClean="0"/>
              <a:t>‹#›</a:t>
            </a:fld>
            <a:endParaRPr lang="en-AU"/>
          </a:p>
        </p:txBody>
      </p:sp>
    </p:spTree>
    <p:extLst>
      <p:ext uri="{BB962C8B-B14F-4D97-AF65-F5344CB8AC3E}">
        <p14:creationId xmlns:p14="http://schemas.microsoft.com/office/powerpoint/2010/main" val="13214733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60F4EA-7540-4227-BAB4-F72C961F3999}"/>
              </a:ext>
            </a:extLst>
          </p:cNvPr>
          <p:cNvSpPr>
            <a:spLocks noGrp="1"/>
          </p:cNvSpPr>
          <p:nvPr>
            <p:ph type="title"/>
          </p:nvPr>
        </p:nvSpPr>
        <p:spPr/>
        <p:txBody>
          <a:bodyPr/>
          <a:lstStyle/>
          <a:p>
            <a:r>
              <a:rPr lang="en-US"/>
              <a:t>Click to edit Master title style</a:t>
            </a:r>
            <a:endParaRPr lang="en-AU"/>
          </a:p>
        </p:txBody>
      </p:sp>
      <p:sp>
        <p:nvSpPr>
          <p:cNvPr id="3" name="Date Placeholder 2">
            <a:extLst>
              <a:ext uri="{FF2B5EF4-FFF2-40B4-BE49-F238E27FC236}">
                <a16:creationId xmlns:a16="http://schemas.microsoft.com/office/drawing/2014/main" id="{0864F44D-7776-4636-AB51-A6D0CFA9342A}"/>
              </a:ext>
            </a:extLst>
          </p:cNvPr>
          <p:cNvSpPr>
            <a:spLocks noGrp="1"/>
          </p:cNvSpPr>
          <p:nvPr>
            <p:ph type="dt" sz="half" idx="10"/>
          </p:nvPr>
        </p:nvSpPr>
        <p:spPr/>
        <p:txBody>
          <a:bodyPr/>
          <a:lstStyle/>
          <a:p>
            <a:fld id="{08DD5EC5-A0CA-4D75-A082-950CA9472C80}" type="datetimeFigureOut">
              <a:rPr lang="en-AU" smtClean="0"/>
              <a:t>10/12/2019</a:t>
            </a:fld>
            <a:endParaRPr lang="en-AU"/>
          </a:p>
        </p:txBody>
      </p:sp>
      <p:sp>
        <p:nvSpPr>
          <p:cNvPr id="4" name="Footer Placeholder 3">
            <a:extLst>
              <a:ext uri="{FF2B5EF4-FFF2-40B4-BE49-F238E27FC236}">
                <a16:creationId xmlns:a16="http://schemas.microsoft.com/office/drawing/2014/main" id="{139D524B-4DCE-486D-BF2C-9953C56655CF}"/>
              </a:ext>
            </a:extLst>
          </p:cNvPr>
          <p:cNvSpPr>
            <a:spLocks noGrp="1"/>
          </p:cNvSpPr>
          <p:nvPr>
            <p:ph type="ftr" sz="quarter" idx="11"/>
          </p:nvPr>
        </p:nvSpPr>
        <p:spPr/>
        <p:txBody>
          <a:bodyPr/>
          <a:lstStyle/>
          <a:p>
            <a:endParaRPr lang="en-AU"/>
          </a:p>
        </p:txBody>
      </p:sp>
      <p:sp>
        <p:nvSpPr>
          <p:cNvPr id="5" name="Slide Number Placeholder 4">
            <a:extLst>
              <a:ext uri="{FF2B5EF4-FFF2-40B4-BE49-F238E27FC236}">
                <a16:creationId xmlns:a16="http://schemas.microsoft.com/office/drawing/2014/main" id="{2648EC40-7212-49AF-9390-E3BC07BA27DC}"/>
              </a:ext>
            </a:extLst>
          </p:cNvPr>
          <p:cNvSpPr>
            <a:spLocks noGrp="1"/>
          </p:cNvSpPr>
          <p:nvPr>
            <p:ph type="sldNum" sz="quarter" idx="12"/>
          </p:nvPr>
        </p:nvSpPr>
        <p:spPr/>
        <p:txBody>
          <a:bodyPr/>
          <a:lstStyle/>
          <a:p>
            <a:fld id="{26C4C9C7-08F7-4B46-AFCC-985A9BDC935F}" type="slidenum">
              <a:rPr lang="en-AU" smtClean="0"/>
              <a:t>‹#›</a:t>
            </a:fld>
            <a:endParaRPr lang="en-AU"/>
          </a:p>
        </p:txBody>
      </p:sp>
    </p:spTree>
    <p:extLst>
      <p:ext uri="{BB962C8B-B14F-4D97-AF65-F5344CB8AC3E}">
        <p14:creationId xmlns:p14="http://schemas.microsoft.com/office/powerpoint/2010/main" val="10213804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264EEB2-F3CD-463E-A639-587CFE184A2B}"/>
              </a:ext>
            </a:extLst>
          </p:cNvPr>
          <p:cNvSpPr>
            <a:spLocks noGrp="1"/>
          </p:cNvSpPr>
          <p:nvPr>
            <p:ph type="dt" sz="half" idx="10"/>
          </p:nvPr>
        </p:nvSpPr>
        <p:spPr/>
        <p:txBody>
          <a:bodyPr/>
          <a:lstStyle/>
          <a:p>
            <a:fld id="{08DD5EC5-A0CA-4D75-A082-950CA9472C80}" type="datetimeFigureOut">
              <a:rPr lang="en-AU" smtClean="0"/>
              <a:t>10/12/2019</a:t>
            </a:fld>
            <a:endParaRPr lang="en-AU"/>
          </a:p>
        </p:txBody>
      </p:sp>
      <p:sp>
        <p:nvSpPr>
          <p:cNvPr id="3" name="Footer Placeholder 2">
            <a:extLst>
              <a:ext uri="{FF2B5EF4-FFF2-40B4-BE49-F238E27FC236}">
                <a16:creationId xmlns:a16="http://schemas.microsoft.com/office/drawing/2014/main" id="{6C721BE5-BB66-4742-9829-A09F38560BD9}"/>
              </a:ext>
            </a:extLst>
          </p:cNvPr>
          <p:cNvSpPr>
            <a:spLocks noGrp="1"/>
          </p:cNvSpPr>
          <p:nvPr>
            <p:ph type="ftr" sz="quarter" idx="11"/>
          </p:nvPr>
        </p:nvSpPr>
        <p:spPr/>
        <p:txBody>
          <a:bodyPr/>
          <a:lstStyle/>
          <a:p>
            <a:endParaRPr lang="en-AU"/>
          </a:p>
        </p:txBody>
      </p:sp>
      <p:sp>
        <p:nvSpPr>
          <p:cNvPr id="4" name="Slide Number Placeholder 3">
            <a:extLst>
              <a:ext uri="{FF2B5EF4-FFF2-40B4-BE49-F238E27FC236}">
                <a16:creationId xmlns:a16="http://schemas.microsoft.com/office/drawing/2014/main" id="{FB0D1C73-E998-404C-8C13-6340DD7AE150}"/>
              </a:ext>
            </a:extLst>
          </p:cNvPr>
          <p:cNvSpPr>
            <a:spLocks noGrp="1"/>
          </p:cNvSpPr>
          <p:nvPr>
            <p:ph type="sldNum" sz="quarter" idx="12"/>
          </p:nvPr>
        </p:nvSpPr>
        <p:spPr/>
        <p:txBody>
          <a:bodyPr/>
          <a:lstStyle/>
          <a:p>
            <a:fld id="{26C4C9C7-08F7-4B46-AFCC-985A9BDC935F}" type="slidenum">
              <a:rPr lang="en-AU" smtClean="0"/>
              <a:t>‹#›</a:t>
            </a:fld>
            <a:endParaRPr lang="en-AU"/>
          </a:p>
        </p:txBody>
      </p:sp>
    </p:spTree>
    <p:extLst>
      <p:ext uri="{BB962C8B-B14F-4D97-AF65-F5344CB8AC3E}">
        <p14:creationId xmlns:p14="http://schemas.microsoft.com/office/powerpoint/2010/main" val="5571185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A015CD-B6E6-465F-9DA2-23C73285DDC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Content Placeholder 2">
            <a:extLst>
              <a:ext uri="{FF2B5EF4-FFF2-40B4-BE49-F238E27FC236}">
                <a16:creationId xmlns:a16="http://schemas.microsoft.com/office/drawing/2014/main" id="{3A40DABE-4E1B-4FAB-B229-503BD5D75A4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a:extLst>
              <a:ext uri="{FF2B5EF4-FFF2-40B4-BE49-F238E27FC236}">
                <a16:creationId xmlns:a16="http://schemas.microsoft.com/office/drawing/2014/main" id="{CC8A6715-966B-49D3-8183-D9FBB058BC5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2423408-2376-4B32-A7F2-C8C83F871AB0}"/>
              </a:ext>
            </a:extLst>
          </p:cNvPr>
          <p:cNvSpPr>
            <a:spLocks noGrp="1"/>
          </p:cNvSpPr>
          <p:nvPr>
            <p:ph type="dt" sz="half" idx="10"/>
          </p:nvPr>
        </p:nvSpPr>
        <p:spPr/>
        <p:txBody>
          <a:bodyPr/>
          <a:lstStyle/>
          <a:p>
            <a:fld id="{08DD5EC5-A0CA-4D75-A082-950CA9472C80}" type="datetimeFigureOut">
              <a:rPr lang="en-AU" smtClean="0"/>
              <a:t>10/12/2019</a:t>
            </a:fld>
            <a:endParaRPr lang="en-AU"/>
          </a:p>
        </p:txBody>
      </p:sp>
      <p:sp>
        <p:nvSpPr>
          <p:cNvPr id="6" name="Footer Placeholder 5">
            <a:extLst>
              <a:ext uri="{FF2B5EF4-FFF2-40B4-BE49-F238E27FC236}">
                <a16:creationId xmlns:a16="http://schemas.microsoft.com/office/drawing/2014/main" id="{8EEB5BA0-92BD-451F-969F-2D7DEB398C2A}"/>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5839E85B-49F3-4568-A856-59F26639B741}"/>
              </a:ext>
            </a:extLst>
          </p:cNvPr>
          <p:cNvSpPr>
            <a:spLocks noGrp="1"/>
          </p:cNvSpPr>
          <p:nvPr>
            <p:ph type="sldNum" sz="quarter" idx="12"/>
          </p:nvPr>
        </p:nvSpPr>
        <p:spPr/>
        <p:txBody>
          <a:bodyPr/>
          <a:lstStyle/>
          <a:p>
            <a:fld id="{26C4C9C7-08F7-4B46-AFCC-985A9BDC935F}" type="slidenum">
              <a:rPr lang="en-AU" smtClean="0"/>
              <a:t>‹#›</a:t>
            </a:fld>
            <a:endParaRPr lang="en-AU"/>
          </a:p>
        </p:txBody>
      </p:sp>
    </p:spTree>
    <p:extLst>
      <p:ext uri="{BB962C8B-B14F-4D97-AF65-F5344CB8AC3E}">
        <p14:creationId xmlns:p14="http://schemas.microsoft.com/office/powerpoint/2010/main" val="9835641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AABDF8-1706-4E95-B46D-58024E81855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Picture Placeholder 2">
            <a:extLst>
              <a:ext uri="{FF2B5EF4-FFF2-40B4-BE49-F238E27FC236}">
                <a16:creationId xmlns:a16="http://schemas.microsoft.com/office/drawing/2014/main" id="{214F98B5-F928-4D67-83E8-14864DAC076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a:extLst>
              <a:ext uri="{FF2B5EF4-FFF2-40B4-BE49-F238E27FC236}">
                <a16:creationId xmlns:a16="http://schemas.microsoft.com/office/drawing/2014/main" id="{8DF266CA-8E54-46AD-89A6-014DEDB4499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6DC3C05-B908-4D35-BA7E-764BCD81C3F2}"/>
              </a:ext>
            </a:extLst>
          </p:cNvPr>
          <p:cNvSpPr>
            <a:spLocks noGrp="1"/>
          </p:cNvSpPr>
          <p:nvPr>
            <p:ph type="dt" sz="half" idx="10"/>
          </p:nvPr>
        </p:nvSpPr>
        <p:spPr/>
        <p:txBody>
          <a:bodyPr/>
          <a:lstStyle/>
          <a:p>
            <a:fld id="{08DD5EC5-A0CA-4D75-A082-950CA9472C80}" type="datetimeFigureOut">
              <a:rPr lang="en-AU" smtClean="0"/>
              <a:t>10/12/2019</a:t>
            </a:fld>
            <a:endParaRPr lang="en-AU"/>
          </a:p>
        </p:txBody>
      </p:sp>
      <p:sp>
        <p:nvSpPr>
          <p:cNvPr id="6" name="Footer Placeholder 5">
            <a:extLst>
              <a:ext uri="{FF2B5EF4-FFF2-40B4-BE49-F238E27FC236}">
                <a16:creationId xmlns:a16="http://schemas.microsoft.com/office/drawing/2014/main" id="{90CB71BC-7218-49CF-B28D-DB0F21972D09}"/>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B2021BA8-F46C-41FD-9F91-70DC813CBCF0}"/>
              </a:ext>
            </a:extLst>
          </p:cNvPr>
          <p:cNvSpPr>
            <a:spLocks noGrp="1"/>
          </p:cNvSpPr>
          <p:nvPr>
            <p:ph type="sldNum" sz="quarter" idx="12"/>
          </p:nvPr>
        </p:nvSpPr>
        <p:spPr/>
        <p:txBody>
          <a:bodyPr/>
          <a:lstStyle/>
          <a:p>
            <a:fld id="{26C4C9C7-08F7-4B46-AFCC-985A9BDC935F}" type="slidenum">
              <a:rPr lang="en-AU" smtClean="0"/>
              <a:t>‹#›</a:t>
            </a:fld>
            <a:endParaRPr lang="en-AU"/>
          </a:p>
        </p:txBody>
      </p:sp>
    </p:spTree>
    <p:extLst>
      <p:ext uri="{BB962C8B-B14F-4D97-AF65-F5344CB8AC3E}">
        <p14:creationId xmlns:p14="http://schemas.microsoft.com/office/powerpoint/2010/main" val="4730573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A5C68FE-79B4-4DFF-912B-1F91050018B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a:extLst>
              <a:ext uri="{FF2B5EF4-FFF2-40B4-BE49-F238E27FC236}">
                <a16:creationId xmlns:a16="http://schemas.microsoft.com/office/drawing/2014/main" id="{083218F4-0C07-4E1D-9BD7-800030EFF32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F91AF96C-69B0-4EA1-BC81-EF1F974CA96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DD5EC5-A0CA-4D75-A082-950CA9472C80}" type="datetimeFigureOut">
              <a:rPr lang="en-AU" smtClean="0"/>
              <a:t>10/12/2019</a:t>
            </a:fld>
            <a:endParaRPr lang="en-AU"/>
          </a:p>
        </p:txBody>
      </p:sp>
      <p:sp>
        <p:nvSpPr>
          <p:cNvPr id="5" name="Footer Placeholder 4">
            <a:extLst>
              <a:ext uri="{FF2B5EF4-FFF2-40B4-BE49-F238E27FC236}">
                <a16:creationId xmlns:a16="http://schemas.microsoft.com/office/drawing/2014/main" id="{B3847D08-9FCB-4CBC-B103-B0846BE7A9F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a:extLst>
              <a:ext uri="{FF2B5EF4-FFF2-40B4-BE49-F238E27FC236}">
                <a16:creationId xmlns:a16="http://schemas.microsoft.com/office/drawing/2014/main" id="{472A6D51-7F40-4795-8D51-BD8E55C97EE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C4C9C7-08F7-4B46-AFCC-985A9BDC935F}" type="slidenum">
              <a:rPr lang="en-AU" smtClean="0"/>
              <a:t>‹#›</a:t>
            </a:fld>
            <a:endParaRPr lang="en-AU"/>
          </a:p>
        </p:txBody>
      </p:sp>
    </p:spTree>
    <p:extLst>
      <p:ext uri="{BB962C8B-B14F-4D97-AF65-F5344CB8AC3E}">
        <p14:creationId xmlns:p14="http://schemas.microsoft.com/office/powerpoint/2010/main" val="22230366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3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3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3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qstars.org.au/"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629DF7-1717-4B54-A0E6-F7C275080761}"/>
              </a:ext>
            </a:extLst>
          </p:cNvPr>
          <p:cNvSpPr>
            <a:spLocks noGrp="1"/>
          </p:cNvSpPr>
          <p:nvPr>
            <p:ph type="ctrTitle"/>
          </p:nvPr>
        </p:nvSpPr>
        <p:spPr>
          <a:xfrm>
            <a:off x="1524000" y="2932309"/>
            <a:ext cx="9144000" cy="1920246"/>
          </a:xfrm>
        </p:spPr>
        <p:txBody>
          <a:bodyPr>
            <a:normAutofit fontScale="90000"/>
          </a:bodyPr>
          <a:lstStyle/>
          <a:p>
            <a:r>
              <a:rPr lang="en-AU" b="1" dirty="0">
                <a:latin typeface="Calibri Light" panose="020F0302020204030204" pitchFamily="34" charset="0"/>
              </a:rPr>
              <a:t>ASSISTING TENANTS AFFECTED BY DOMESTIC VIOLENCE</a:t>
            </a:r>
            <a:br>
              <a:rPr lang="en-AU" b="1" dirty="0">
                <a:latin typeface="Calibri Light" panose="020F0302020204030204" pitchFamily="34" charset="0"/>
              </a:rPr>
            </a:br>
            <a:r>
              <a:rPr lang="en-AU" sz="1800" b="1" dirty="0">
                <a:latin typeface="Calibri Light" panose="020F0302020204030204" pitchFamily="34" charset="0"/>
              </a:rPr>
              <a:t>November 2019</a:t>
            </a:r>
            <a:endParaRPr lang="en-AU" sz="1800" dirty="0"/>
          </a:p>
        </p:txBody>
      </p:sp>
      <p:pic>
        <p:nvPicPr>
          <p:cNvPr id="4" name="Picture 2">
            <a:extLst>
              <a:ext uri="{FF2B5EF4-FFF2-40B4-BE49-F238E27FC236}">
                <a16:creationId xmlns:a16="http://schemas.microsoft.com/office/drawing/2014/main" id="{987FFE90-F3F6-447D-86CC-A8E04B59A56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80388" y="0"/>
            <a:ext cx="9546210" cy="259257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238881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C37936-5D03-4246-9488-1A362E8F189F}"/>
              </a:ext>
            </a:extLst>
          </p:cNvPr>
          <p:cNvSpPr>
            <a:spLocks noGrp="1"/>
          </p:cNvSpPr>
          <p:nvPr>
            <p:ph type="title"/>
          </p:nvPr>
        </p:nvSpPr>
        <p:spPr>
          <a:xfrm>
            <a:off x="2592124" y="365125"/>
            <a:ext cx="8761675" cy="1325563"/>
          </a:xfrm>
        </p:spPr>
        <p:txBody>
          <a:bodyPr/>
          <a:lstStyle/>
          <a:p>
            <a:r>
              <a:rPr lang="en-AU" b="1" dirty="0"/>
              <a:t>CO-TENANCIES</a:t>
            </a:r>
          </a:p>
        </p:txBody>
      </p:sp>
      <p:sp>
        <p:nvSpPr>
          <p:cNvPr id="3" name="Content Placeholder 2">
            <a:extLst>
              <a:ext uri="{FF2B5EF4-FFF2-40B4-BE49-F238E27FC236}">
                <a16:creationId xmlns:a16="http://schemas.microsoft.com/office/drawing/2014/main" id="{97A0162A-3864-45A9-AA62-DE1A4ADC7818}"/>
              </a:ext>
            </a:extLst>
          </p:cNvPr>
          <p:cNvSpPr>
            <a:spLocks noGrp="1"/>
          </p:cNvSpPr>
          <p:nvPr>
            <p:ph idx="1"/>
          </p:nvPr>
        </p:nvSpPr>
        <p:spPr>
          <a:xfrm>
            <a:off x="838200" y="1932495"/>
            <a:ext cx="10515599" cy="4244468"/>
          </a:xfrm>
        </p:spPr>
        <p:txBody>
          <a:bodyPr>
            <a:normAutofit fontScale="77500" lnSpcReduction="20000"/>
          </a:bodyPr>
          <a:lstStyle/>
          <a:p>
            <a:r>
              <a:rPr lang="en-AU" sz="3200" dirty="0"/>
              <a:t>Where there is more than one (1) tenant renting a property, the tenants are known as “co-tenants”;</a:t>
            </a:r>
          </a:p>
          <a:p>
            <a:r>
              <a:rPr lang="en-AU" sz="3200" dirty="0"/>
              <a:t>Co-tenants are jointly and severally liable for their tenancy agreement.</a:t>
            </a:r>
          </a:p>
          <a:p>
            <a:pPr marL="0" indent="0">
              <a:buNone/>
            </a:pPr>
            <a:r>
              <a:rPr lang="en-AU" sz="3200" b="1" dirty="0"/>
              <a:t>What does this means?</a:t>
            </a:r>
          </a:p>
          <a:p>
            <a:r>
              <a:rPr lang="en-AU" sz="3200" dirty="0"/>
              <a:t>One co-tenant’s rights and obligations are joint and several with all other tenant/s under their tenancy agreement;</a:t>
            </a:r>
          </a:p>
          <a:p>
            <a:r>
              <a:rPr lang="en-AU" sz="3200" dirty="0"/>
              <a:t>Each co-tenant becomes potentially liable for the actions and decisions of the                                                             other co-tenants;  </a:t>
            </a:r>
          </a:p>
          <a:p>
            <a:r>
              <a:rPr lang="en-AU" sz="3200" dirty="0"/>
              <a:t>This obligation extends to matters such as:</a:t>
            </a:r>
          </a:p>
          <a:p>
            <a:pPr lvl="1"/>
            <a:r>
              <a:rPr lang="en-AU" sz="3200" dirty="0"/>
              <a:t>The tenancy agreement, including ending the agreement;</a:t>
            </a:r>
          </a:p>
          <a:p>
            <a:pPr lvl="1"/>
            <a:r>
              <a:rPr lang="en-AU" sz="3200" dirty="0"/>
              <a:t>Rent, including rent arrears;</a:t>
            </a:r>
          </a:p>
          <a:p>
            <a:pPr lvl="1"/>
            <a:r>
              <a:rPr lang="en-AU" sz="3200" dirty="0"/>
              <a:t>Damage to the property or its inclusions, etc. </a:t>
            </a:r>
          </a:p>
          <a:p>
            <a:pPr lvl="1"/>
            <a:endParaRPr lang="en-AU" sz="2900" dirty="0"/>
          </a:p>
        </p:txBody>
      </p:sp>
      <p:pic>
        <p:nvPicPr>
          <p:cNvPr id="4" name="Picture 2" descr="ImagotypeMackay_highRes">
            <a:extLst>
              <a:ext uri="{FF2B5EF4-FFF2-40B4-BE49-F238E27FC236}">
                <a16:creationId xmlns:a16="http://schemas.microsoft.com/office/drawing/2014/main" id="{7CDFC70F-DDEF-4B69-8A41-98E7B7E8C64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6894" y="189397"/>
            <a:ext cx="1677018" cy="1677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0" name="Picture 2" descr="Image result for HOME family">
            <a:extLst>
              <a:ext uri="{FF2B5EF4-FFF2-40B4-BE49-F238E27FC236}">
                <a16:creationId xmlns:a16="http://schemas.microsoft.com/office/drawing/2014/main" id="{A02465E7-B6D3-4898-90C0-49CD8C5FC3E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9892" y="4749800"/>
            <a:ext cx="2628900" cy="1743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14436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458215-7A64-4D0A-8B2F-443B0D777144}"/>
              </a:ext>
            </a:extLst>
          </p:cNvPr>
          <p:cNvSpPr>
            <a:spLocks noGrp="1"/>
          </p:cNvSpPr>
          <p:nvPr>
            <p:ph type="title"/>
          </p:nvPr>
        </p:nvSpPr>
        <p:spPr>
          <a:xfrm>
            <a:off x="2705492" y="365125"/>
            <a:ext cx="8648307" cy="1325563"/>
          </a:xfrm>
        </p:spPr>
        <p:txBody>
          <a:bodyPr>
            <a:normAutofit/>
          </a:bodyPr>
          <a:lstStyle/>
          <a:p>
            <a:r>
              <a:rPr lang="en-AU" b="1" dirty="0"/>
              <a:t>ENDING TENANCIES - GENERALLY</a:t>
            </a:r>
          </a:p>
        </p:txBody>
      </p:sp>
      <p:sp>
        <p:nvSpPr>
          <p:cNvPr id="3" name="Content Placeholder 2">
            <a:extLst>
              <a:ext uri="{FF2B5EF4-FFF2-40B4-BE49-F238E27FC236}">
                <a16:creationId xmlns:a16="http://schemas.microsoft.com/office/drawing/2014/main" id="{2B11064E-BA58-4C4C-B627-FB10D63AC1CB}"/>
              </a:ext>
            </a:extLst>
          </p:cNvPr>
          <p:cNvSpPr>
            <a:spLocks noGrp="1"/>
          </p:cNvSpPr>
          <p:nvPr>
            <p:ph idx="1"/>
          </p:nvPr>
        </p:nvSpPr>
        <p:spPr>
          <a:xfrm>
            <a:off x="838200" y="2218414"/>
            <a:ext cx="10515600" cy="3958548"/>
          </a:xfrm>
        </p:spPr>
        <p:txBody>
          <a:bodyPr>
            <a:normAutofit/>
          </a:bodyPr>
          <a:lstStyle/>
          <a:p>
            <a:r>
              <a:rPr lang="en-AU" sz="2300" dirty="0"/>
              <a:t>As a tenancy or rooming accommodation agreement is legally binding, it can only end in a way set out in the Act.</a:t>
            </a:r>
          </a:p>
          <a:p>
            <a:r>
              <a:rPr lang="en-AU" sz="2300" dirty="0"/>
              <a:t>The options a tenant has to end their obligations include:</a:t>
            </a:r>
          </a:p>
          <a:p>
            <a:pPr lvl="1"/>
            <a:r>
              <a:rPr lang="en-AU" sz="1900" dirty="0"/>
              <a:t>Issuing valid notice;</a:t>
            </a:r>
          </a:p>
          <a:p>
            <a:pPr lvl="1"/>
            <a:r>
              <a:rPr lang="en-AU" sz="1900" dirty="0"/>
              <a:t>Mutual Termination Agreement;</a:t>
            </a:r>
          </a:p>
          <a:p>
            <a:pPr lvl="1"/>
            <a:r>
              <a:rPr lang="en-AU" sz="1900" dirty="0"/>
              <a:t>Transferring the tenancy to another tenant/s;</a:t>
            </a:r>
          </a:p>
          <a:p>
            <a:pPr lvl="1"/>
            <a:r>
              <a:rPr lang="en-AU" sz="1900" dirty="0"/>
              <a:t>QCAT order. </a:t>
            </a:r>
          </a:p>
          <a:p>
            <a:r>
              <a:rPr lang="en-AU" sz="2400" dirty="0"/>
              <a:t>A fixed-term agreement does not automatically end at the                                               expiration of the fixed-term.  Instead, the agreement continues                                                                                 on a periodic basis until either party ends the agreement. </a:t>
            </a:r>
          </a:p>
          <a:p>
            <a:pPr lvl="1"/>
            <a:endParaRPr lang="en-AU" sz="1900" dirty="0"/>
          </a:p>
          <a:p>
            <a:endParaRPr lang="en-AU" dirty="0"/>
          </a:p>
        </p:txBody>
      </p:sp>
      <p:pic>
        <p:nvPicPr>
          <p:cNvPr id="4" name="Picture 2" descr="ImagotypeMackay_highRes">
            <a:extLst>
              <a:ext uri="{FF2B5EF4-FFF2-40B4-BE49-F238E27FC236}">
                <a16:creationId xmlns:a16="http://schemas.microsoft.com/office/drawing/2014/main" id="{7EE5E32E-AFC4-4F9C-931E-E9A16AB3E1D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6894" y="189397"/>
            <a:ext cx="1677018" cy="1677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4" name="Picture 2" descr="Image result for home removalist packing up">
            <a:extLst>
              <a:ext uri="{FF2B5EF4-FFF2-40B4-BE49-F238E27FC236}">
                <a16:creationId xmlns:a16="http://schemas.microsoft.com/office/drawing/2014/main" id="{F40A4A7D-4641-4889-BBC4-020B9F815BB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28113" y="4749800"/>
            <a:ext cx="2619375" cy="1743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50867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1A689B-9873-4523-A75C-CA0041AE1EC6}"/>
              </a:ext>
            </a:extLst>
          </p:cNvPr>
          <p:cNvSpPr>
            <a:spLocks noGrp="1"/>
          </p:cNvSpPr>
          <p:nvPr>
            <p:ph type="title"/>
          </p:nvPr>
        </p:nvSpPr>
        <p:spPr>
          <a:xfrm>
            <a:off x="2755900" y="365125"/>
            <a:ext cx="8597900" cy="1325563"/>
          </a:xfrm>
        </p:spPr>
        <p:txBody>
          <a:bodyPr/>
          <a:lstStyle/>
          <a:p>
            <a:r>
              <a:rPr lang="en-AU" b="1" dirty="0"/>
              <a:t>1. VALID NOTICE</a:t>
            </a:r>
          </a:p>
        </p:txBody>
      </p:sp>
      <p:sp>
        <p:nvSpPr>
          <p:cNvPr id="3" name="Content Placeholder 2">
            <a:extLst>
              <a:ext uri="{FF2B5EF4-FFF2-40B4-BE49-F238E27FC236}">
                <a16:creationId xmlns:a16="http://schemas.microsoft.com/office/drawing/2014/main" id="{050F6308-5283-49EF-A9EC-A2C01BAB5759}"/>
              </a:ext>
            </a:extLst>
          </p:cNvPr>
          <p:cNvSpPr>
            <a:spLocks noGrp="1"/>
          </p:cNvSpPr>
          <p:nvPr>
            <p:ph idx="1"/>
          </p:nvPr>
        </p:nvSpPr>
        <p:spPr>
          <a:xfrm>
            <a:off x="838200" y="2019299"/>
            <a:ext cx="6953250" cy="4157663"/>
          </a:xfrm>
        </p:spPr>
        <p:txBody>
          <a:bodyPr>
            <a:normAutofit fontScale="85000" lnSpcReduction="20000"/>
          </a:bodyPr>
          <a:lstStyle/>
          <a:p>
            <a:r>
              <a:rPr lang="en-AU" sz="2400" dirty="0"/>
              <a:t>A tenant can end the agreement, and their obligations by issuing a valid notice “without grounds”. </a:t>
            </a:r>
          </a:p>
          <a:p>
            <a:r>
              <a:rPr lang="en-AU" sz="2400" dirty="0"/>
              <a:t>The prescribed form is an RTA Form 13 “Notice of Intention to Leave” (“NOITL”).</a:t>
            </a:r>
          </a:p>
          <a:p>
            <a:r>
              <a:rPr lang="en-AU" sz="2400" dirty="0"/>
              <a:t>If the agreement is periodic, the NOITL can be issued by the tenant at any time, provided the tenant gives the lessor the minimum 2 weeks notice. </a:t>
            </a:r>
          </a:p>
          <a:p>
            <a:r>
              <a:rPr lang="en-AU" sz="2400" dirty="0"/>
              <a:t>If the agreement is fixed-term, the tenant’s 2 weeks notice must expire on or after the end date in the fixed-term agreement.  </a:t>
            </a:r>
          </a:p>
          <a:p>
            <a:r>
              <a:rPr lang="en-AU" sz="2400" dirty="0"/>
              <a:t>A tenant can also issue a NOITL “with grounds” expiring sooner than 2 weeks, or during a fixed-term, in some limited circumstances, e.g. lessor’s serious or repeated breaches, the property </a:t>
            </a:r>
            <a:r>
              <a:rPr lang="en-AU" sz="2400"/>
              <a:t>becomes uninhabitable etc. </a:t>
            </a:r>
            <a:endParaRPr lang="en-AU" sz="2400" dirty="0"/>
          </a:p>
          <a:p>
            <a:r>
              <a:rPr lang="en-AU" sz="2400" dirty="0"/>
              <a:t>If the parties are co-tenants, both parties must agree to end the agreement via a jointly signed and issued NOITL. </a:t>
            </a:r>
          </a:p>
          <a:p>
            <a:endParaRPr lang="en-AU" dirty="0"/>
          </a:p>
        </p:txBody>
      </p:sp>
      <p:pic>
        <p:nvPicPr>
          <p:cNvPr id="4" name="Picture 2" descr="ImagotypeMackay_highRes">
            <a:extLst>
              <a:ext uri="{FF2B5EF4-FFF2-40B4-BE49-F238E27FC236}">
                <a16:creationId xmlns:a16="http://schemas.microsoft.com/office/drawing/2014/main" id="{8192D255-3D67-4884-891E-3D2A61C3D3F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6894" y="189397"/>
            <a:ext cx="1677018" cy="1677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a:extLst>
              <a:ext uri="{FF2B5EF4-FFF2-40B4-BE49-F238E27FC236}">
                <a16:creationId xmlns:a16="http://schemas.microsoft.com/office/drawing/2014/main" id="{A7B70009-8998-44CC-9407-3960F0650DD0}"/>
              </a:ext>
            </a:extLst>
          </p:cNvPr>
          <p:cNvPicPr>
            <a:picLocks noChangeAspect="1"/>
          </p:cNvPicPr>
          <p:nvPr/>
        </p:nvPicPr>
        <p:blipFill>
          <a:blip r:embed="rId4"/>
          <a:stretch>
            <a:fillRect/>
          </a:stretch>
        </p:blipFill>
        <p:spPr>
          <a:xfrm>
            <a:off x="8252794" y="1843944"/>
            <a:ext cx="3024806" cy="433301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4694120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A421A1-E20D-4B87-A09C-6D3497F9D6E7}"/>
              </a:ext>
            </a:extLst>
          </p:cNvPr>
          <p:cNvSpPr>
            <a:spLocks noGrp="1"/>
          </p:cNvSpPr>
          <p:nvPr>
            <p:ph type="title"/>
          </p:nvPr>
        </p:nvSpPr>
        <p:spPr>
          <a:xfrm>
            <a:off x="2768600" y="365125"/>
            <a:ext cx="8585200" cy="1325563"/>
          </a:xfrm>
        </p:spPr>
        <p:txBody>
          <a:bodyPr>
            <a:normAutofit/>
          </a:bodyPr>
          <a:lstStyle/>
          <a:p>
            <a:r>
              <a:rPr lang="en-AU" b="1" dirty="0"/>
              <a:t>2. A MUTUAL TERMINATION AGREEMENT</a:t>
            </a:r>
          </a:p>
        </p:txBody>
      </p:sp>
      <p:sp>
        <p:nvSpPr>
          <p:cNvPr id="3" name="Content Placeholder 2">
            <a:extLst>
              <a:ext uri="{FF2B5EF4-FFF2-40B4-BE49-F238E27FC236}">
                <a16:creationId xmlns:a16="http://schemas.microsoft.com/office/drawing/2014/main" id="{8E04AB1F-0807-4542-B349-9056E7B071C3}"/>
              </a:ext>
            </a:extLst>
          </p:cNvPr>
          <p:cNvSpPr>
            <a:spLocks noGrp="1"/>
          </p:cNvSpPr>
          <p:nvPr>
            <p:ph idx="1"/>
          </p:nvPr>
        </p:nvSpPr>
        <p:spPr>
          <a:xfrm>
            <a:off x="838200" y="1981199"/>
            <a:ext cx="10515600" cy="4195763"/>
          </a:xfrm>
        </p:spPr>
        <p:txBody>
          <a:bodyPr>
            <a:normAutofit fontScale="92500" lnSpcReduction="20000"/>
          </a:bodyPr>
          <a:lstStyle/>
          <a:p>
            <a:r>
              <a:rPr lang="en-AU" dirty="0"/>
              <a:t>An effective way to end a tenancy agreement, </a:t>
            </a:r>
            <a:r>
              <a:rPr lang="en-AU" u="sng" dirty="0"/>
              <a:t>but</a:t>
            </a:r>
            <a:r>
              <a:rPr lang="en-AU" dirty="0"/>
              <a:t> as the name suggests, requires all parties to mutually agree to end the tenancy on a set of agreed terms;</a:t>
            </a:r>
          </a:p>
          <a:p>
            <a:r>
              <a:rPr lang="en-AU" dirty="0"/>
              <a:t>All parties = the lessor (so the owner and/or agent) and all tenants (i.e. where there is domestic violence, usually the victim and the perpetrator);</a:t>
            </a:r>
          </a:p>
          <a:p>
            <a:r>
              <a:rPr lang="en-AU" dirty="0"/>
              <a:t>A mutual termination agreement should ideally cover the following matters:</a:t>
            </a:r>
          </a:p>
          <a:p>
            <a:pPr lvl="1"/>
            <a:r>
              <a:rPr lang="en-AU" dirty="0"/>
              <a:t>The date the tenancy agreement is to end;</a:t>
            </a:r>
          </a:p>
          <a:p>
            <a:pPr lvl="1"/>
            <a:r>
              <a:rPr lang="en-AU" dirty="0"/>
              <a:t>Any agreements about penalties – the tenant/s may request penalties be waived;</a:t>
            </a:r>
          </a:p>
          <a:p>
            <a:pPr lvl="1"/>
            <a:r>
              <a:rPr lang="en-AU" dirty="0"/>
              <a:t>Any agreements about the return of the property to the lessor;</a:t>
            </a:r>
          </a:p>
          <a:p>
            <a:pPr lvl="1"/>
            <a:r>
              <a:rPr lang="en-AU" dirty="0"/>
              <a:t>An agreement about the rental obligation. </a:t>
            </a:r>
          </a:p>
          <a:p>
            <a:r>
              <a:rPr lang="en-AU" dirty="0"/>
              <a:t>Mutual termination agreements should be documented in writing. </a:t>
            </a:r>
            <a:br>
              <a:rPr lang="en-AU" dirty="0"/>
            </a:br>
            <a:endParaRPr lang="en-AU" dirty="0"/>
          </a:p>
        </p:txBody>
      </p:sp>
      <p:pic>
        <p:nvPicPr>
          <p:cNvPr id="4" name="Picture 2" descr="ImagotypeMackay_highRes">
            <a:extLst>
              <a:ext uri="{FF2B5EF4-FFF2-40B4-BE49-F238E27FC236}">
                <a16:creationId xmlns:a16="http://schemas.microsoft.com/office/drawing/2014/main" id="{AD32CDE6-7413-4C3A-B6AF-4A5F789CE37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6894" y="189397"/>
            <a:ext cx="1677018" cy="1677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14983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ACF736-DEF4-42C7-A83B-E3D639DFDB16}"/>
              </a:ext>
            </a:extLst>
          </p:cNvPr>
          <p:cNvSpPr>
            <a:spLocks noGrp="1"/>
          </p:cNvSpPr>
          <p:nvPr>
            <p:ph type="title"/>
          </p:nvPr>
        </p:nvSpPr>
        <p:spPr>
          <a:xfrm>
            <a:off x="2984500" y="365125"/>
            <a:ext cx="8369300" cy="1325563"/>
          </a:xfrm>
        </p:spPr>
        <p:txBody>
          <a:bodyPr/>
          <a:lstStyle/>
          <a:p>
            <a:r>
              <a:rPr lang="en-AU" b="1" dirty="0"/>
              <a:t>3. TRANSFERRING THE TENANCY TO ANOTHER TENANT/S</a:t>
            </a:r>
          </a:p>
        </p:txBody>
      </p:sp>
      <p:sp>
        <p:nvSpPr>
          <p:cNvPr id="3" name="Content Placeholder 2">
            <a:extLst>
              <a:ext uri="{FF2B5EF4-FFF2-40B4-BE49-F238E27FC236}">
                <a16:creationId xmlns:a16="http://schemas.microsoft.com/office/drawing/2014/main" id="{88AC3B82-C367-40ED-AADF-3C0A3362E582}"/>
              </a:ext>
            </a:extLst>
          </p:cNvPr>
          <p:cNvSpPr>
            <a:spLocks noGrp="1"/>
          </p:cNvSpPr>
          <p:nvPr>
            <p:ph idx="1"/>
          </p:nvPr>
        </p:nvSpPr>
        <p:spPr>
          <a:xfrm>
            <a:off x="838200" y="2141537"/>
            <a:ext cx="10515600" cy="4351338"/>
          </a:xfrm>
        </p:spPr>
        <p:txBody>
          <a:bodyPr>
            <a:normAutofit lnSpcReduction="10000"/>
          </a:bodyPr>
          <a:lstStyle/>
          <a:p>
            <a:r>
              <a:rPr lang="en-AU" dirty="0"/>
              <a:t>Tenants can also seek to transfer their share of the tenancy or the whole tenancy, i.e. the existing agreement, to an existing tenant or to a new tenant.</a:t>
            </a:r>
          </a:p>
          <a:p>
            <a:r>
              <a:rPr lang="en-AU" dirty="0"/>
              <a:t>If a tenant wishes to transfer the tenancy, they are required to obtain their lessor’s approval. </a:t>
            </a:r>
          </a:p>
          <a:p>
            <a:r>
              <a:rPr lang="en-AU" dirty="0"/>
              <a:t>Generally, the lessor cannot refuse a tenant’s reasonable request to transfer the tenancy or their share of the tenancy to another tenant/s. </a:t>
            </a:r>
          </a:p>
          <a:p>
            <a:r>
              <a:rPr lang="en-AU" dirty="0"/>
              <a:t>If the lessor does refuse a tenant’s request, the tenant can apply to QCAT seeking an order about the proposed transfer (section 239 of the Act).  This type of application is a non-urgent application. </a:t>
            </a:r>
          </a:p>
        </p:txBody>
      </p:sp>
      <p:pic>
        <p:nvPicPr>
          <p:cNvPr id="4" name="Picture 2" descr="ImagotypeMackay_highRes">
            <a:extLst>
              <a:ext uri="{FF2B5EF4-FFF2-40B4-BE49-F238E27FC236}">
                <a16:creationId xmlns:a16="http://schemas.microsoft.com/office/drawing/2014/main" id="{E995CD59-F571-42B6-BD76-FB8CBBFB241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6894" y="189397"/>
            <a:ext cx="1677018" cy="1677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872169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2DB91D-6DBA-4731-8EFD-63D66AD5BBC9}"/>
              </a:ext>
            </a:extLst>
          </p:cNvPr>
          <p:cNvSpPr>
            <a:spLocks noGrp="1"/>
          </p:cNvSpPr>
          <p:nvPr>
            <p:ph type="title"/>
          </p:nvPr>
        </p:nvSpPr>
        <p:spPr>
          <a:xfrm>
            <a:off x="2781300" y="365125"/>
            <a:ext cx="8572500" cy="1325563"/>
          </a:xfrm>
        </p:spPr>
        <p:txBody>
          <a:bodyPr/>
          <a:lstStyle/>
          <a:p>
            <a:r>
              <a:rPr lang="en-AU" b="1" dirty="0"/>
              <a:t>4. TRIBUNAL ORDER</a:t>
            </a:r>
          </a:p>
        </p:txBody>
      </p:sp>
      <p:sp>
        <p:nvSpPr>
          <p:cNvPr id="3" name="Content Placeholder 2">
            <a:extLst>
              <a:ext uri="{FF2B5EF4-FFF2-40B4-BE49-F238E27FC236}">
                <a16:creationId xmlns:a16="http://schemas.microsoft.com/office/drawing/2014/main" id="{D08DCA32-452B-44AB-B461-28379E25E5C7}"/>
              </a:ext>
            </a:extLst>
          </p:cNvPr>
          <p:cNvSpPr>
            <a:spLocks noGrp="1"/>
          </p:cNvSpPr>
          <p:nvPr>
            <p:ph idx="1"/>
          </p:nvPr>
        </p:nvSpPr>
        <p:spPr>
          <a:xfrm>
            <a:off x="838200" y="1866415"/>
            <a:ext cx="10515600" cy="4310548"/>
          </a:xfrm>
        </p:spPr>
        <p:txBody>
          <a:bodyPr>
            <a:normAutofit/>
          </a:bodyPr>
          <a:lstStyle/>
          <a:p>
            <a:r>
              <a:rPr lang="en-AU" dirty="0"/>
              <a:t>Tenants can seek a QCAT order to end their obligations, or the entire tenancy, provided the tenant/s can establish suitable grounds; </a:t>
            </a:r>
          </a:p>
          <a:p>
            <a:r>
              <a:rPr lang="en-AU" dirty="0"/>
              <a:t>The Act contains the following provisions (i.e. grounds) which victims of domestic violence may be able to utilise to end either their obligations or the entire tenancy agreement early:</a:t>
            </a:r>
          </a:p>
          <a:p>
            <a:pPr lvl="1"/>
            <a:r>
              <a:rPr lang="en-AU" dirty="0"/>
              <a:t> Section 312;</a:t>
            </a:r>
          </a:p>
          <a:p>
            <a:pPr lvl="1"/>
            <a:r>
              <a:rPr lang="en-AU" dirty="0"/>
              <a:t> Section 321;</a:t>
            </a:r>
          </a:p>
          <a:p>
            <a:pPr lvl="1"/>
            <a:r>
              <a:rPr lang="en-AU" dirty="0"/>
              <a:t> Section 322; and</a:t>
            </a:r>
          </a:p>
          <a:p>
            <a:pPr lvl="1"/>
            <a:r>
              <a:rPr lang="en-AU" dirty="0"/>
              <a:t> Section 310. </a:t>
            </a:r>
          </a:p>
        </p:txBody>
      </p:sp>
      <p:pic>
        <p:nvPicPr>
          <p:cNvPr id="4" name="Picture 2" descr="ImagotypeMackay_highRes">
            <a:extLst>
              <a:ext uri="{FF2B5EF4-FFF2-40B4-BE49-F238E27FC236}">
                <a16:creationId xmlns:a16="http://schemas.microsoft.com/office/drawing/2014/main" id="{47FC9875-1A4C-4CF2-B94D-5C3C77D0FB2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6894" y="189397"/>
            <a:ext cx="1677018" cy="1677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964871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729D42-E89A-4DE2-902D-AFFB683BD106}"/>
              </a:ext>
            </a:extLst>
          </p:cNvPr>
          <p:cNvSpPr>
            <a:spLocks noGrp="1"/>
          </p:cNvSpPr>
          <p:nvPr>
            <p:ph type="title"/>
          </p:nvPr>
        </p:nvSpPr>
        <p:spPr>
          <a:xfrm>
            <a:off x="2504208" y="365125"/>
            <a:ext cx="8849591" cy="1325563"/>
          </a:xfrm>
        </p:spPr>
        <p:txBody>
          <a:bodyPr/>
          <a:lstStyle/>
          <a:p>
            <a:r>
              <a:rPr lang="en-AU" dirty="0"/>
              <a:t>Meaning of Domestic Violence</a:t>
            </a:r>
          </a:p>
        </p:txBody>
      </p:sp>
      <p:sp>
        <p:nvSpPr>
          <p:cNvPr id="3" name="Content Placeholder 2">
            <a:extLst>
              <a:ext uri="{FF2B5EF4-FFF2-40B4-BE49-F238E27FC236}">
                <a16:creationId xmlns:a16="http://schemas.microsoft.com/office/drawing/2014/main" id="{1673103C-3FF3-4B5F-90FC-5A5A5CBD297E}"/>
              </a:ext>
            </a:extLst>
          </p:cNvPr>
          <p:cNvSpPr>
            <a:spLocks noGrp="1"/>
          </p:cNvSpPr>
          <p:nvPr>
            <p:ph idx="1"/>
          </p:nvPr>
        </p:nvSpPr>
        <p:spPr/>
        <p:txBody>
          <a:bodyPr>
            <a:normAutofit fontScale="92500" lnSpcReduction="20000"/>
          </a:bodyPr>
          <a:lstStyle/>
          <a:p>
            <a:pPr marL="0" indent="0">
              <a:buNone/>
            </a:pPr>
            <a:r>
              <a:rPr lang="en-AU" dirty="0"/>
              <a:t>The term “domestic violence” under the Act is given the same meaning as in the </a:t>
            </a:r>
            <a:r>
              <a:rPr lang="en-AU" i="1" dirty="0"/>
              <a:t>Domestic and Family Violence Protection Act 2012.</a:t>
            </a:r>
          </a:p>
          <a:p>
            <a:pPr marL="0" indent="0">
              <a:buNone/>
            </a:pPr>
            <a:r>
              <a:rPr lang="en-AU" b="1" dirty="0"/>
              <a:t>8 Meaning of domestic violence</a:t>
            </a:r>
          </a:p>
          <a:p>
            <a:r>
              <a:rPr lang="en-AU" dirty="0"/>
              <a:t>(1) Domestic violence means behaviour by a person (the first person) towards another person (the second person) with whom the first person is in a relevant relationship that—</a:t>
            </a:r>
          </a:p>
          <a:p>
            <a:pPr lvl="1"/>
            <a:r>
              <a:rPr lang="en-AU" dirty="0"/>
              <a:t>(a) is physically or sexually abusive; or</a:t>
            </a:r>
          </a:p>
          <a:p>
            <a:pPr lvl="1"/>
            <a:r>
              <a:rPr lang="en-AU" dirty="0"/>
              <a:t>(b) is emotionally or psychologically abusive; or</a:t>
            </a:r>
          </a:p>
          <a:p>
            <a:pPr lvl="1"/>
            <a:r>
              <a:rPr lang="en-AU" dirty="0"/>
              <a:t>(c) is economically abusive; or</a:t>
            </a:r>
          </a:p>
          <a:p>
            <a:pPr lvl="1"/>
            <a:r>
              <a:rPr lang="en-AU" dirty="0"/>
              <a:t>(d) is threatening; or</a:t>
            </a:r>
          </a:p>
          <a:p>
            <a:pPr lvl="1"/>
            <a:r>
              <a:rPr lang="en-AU" dirty="0"/>
              <a:t>(e) is coercive; or</a:t>
            </a:r>
          </a:p>
          <a:p>
            <a:pPr lvl="1"/>
            <a:r>
              <a:rPr lang="en-AU" dirty="0"/>
              <a:t>(f) in any other way controls or dominates the second person and causes the second person to fear for the second person’s safety or wellbeing or that of someone else.</a:t>
            </a:r>
          </a:p>
          <a:p>
            <a:pPr lvl="1"/>
            <a:endParaRPr lang="en-AU" b="1" dirty="0"/>
          </a:p>
        </p:txBody>
      </p:sp>
      <p:pic>
        <p:nvPicPr>
          <p:cNvPr id="4" name="Picture 2" descr="ImagotypeMackay_highRes">
            <a:extLst>
              <a:ext uri="{FF2B5EF4-FFF2-40B4-BE49-F238E27FC236}">
                <a16:creationId xmlns:a16="http://schemas.microsoft.com/office/drawing/2014/main" id="{E15123FC-1AF5-4892-AD09-6077860A2BB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6894" y="189397"/>
            <a:ext cx="1677018" cy="1677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173590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79A16BB-1191-4D8A-A0B2-12AC6DBB3851}"/>
              </a:ext>
            </a:extLst>
          </p:cNvPr>
          <p:cNvSpPr>
            <a:spLocks noGrp="1"/>
          </p:cNvSpPr>
          <p:nvPr>
            <p:ph idx="1"/>
          </p:nvPr>
        </p:nvSpPr>
        <p:spPr/>
        <p:txBody>
          <a:bodyPr>
            <a:normAutofit fontScale="85000" lnSpcReduction="20000"/>
          </a:bodyPr>
          <a:lstStyle/>
          <a:p>
            <a:r>
              <a:rPr lang="en-AU" dirty="0"/>
              <a:t>(2) Without limiting subsection (1), domestic violence includes the following behaviour—</a:t>
            </a:r>
          </a:p>
          <a:p>
            <a:pPr lvl="1"/>
            <a:r>
              <a:rPr lang="en-AU" dirty="0"/>
              <a:t>(a) causing personal injury to a person or threatening to do so;</a:t>
            </a:r>
          </a:p>
          <a:p>
            <a:pPr lvl="1"/>
            <a:r>
              <a:rPr lang="en-AU" dirty="0"/>
              <a:t>(b) coercing a person to engage in sexual activity or attempting to do so;</a:t>
            </a:r>
          </a:p>
          <a:p>
            <a:pPr lvl="1"/>
            <a:r>
              <a:rPr lang="en-AU" dirty="0"/>
              <a:t>(c) damaging a person’s property or threatening to do so;</a:t>
            </a:r>
          </a:p>
          <a:p>
            <a:pPr lvl="1"/>
            <a:r>
              <a:rPr lang="en-AU" dirty="0"/>
              <a:t>(d) depriving a person of the person’s liberty or threatening to do so;</a:t>
            </a:r>
          </a:p>
          <a:p>
            <a:pPr lvl="1"/>
            <a:r>
              <a:rPr lang="en-AU" dirty="0"/>
              <a:t>(e) threatening a person with the death or injury of the person, a child of the person, or someone else;</a:t>
            </a:r>
          </a:p>
          <a:p>
            <a:pPr lvl="1"/>
            <a:r>
              <a:rPr lang="en-AU" dirty="0"/>
              <a:t>(f) threatening to commit suicide or self-harm so as to torment, intimidate or frighten the person to whom the behaviour is directed;</a:t>
            </a:r>
          </a:p>
          <a:p>
            <a:pPr lvl="1"/>
            <a:r>
              <a:rPr lang="en-AU" dirty="0"/>
              <a:t>(g) causing or threatening to cause the death of, or injury to, an animal, whether or not the animal belongs to the person to whom the behaviour is directed, so as to control, dominate or coerce the person;</a:t>
            </a:r>
          </a:p>
          <a:p>
            <a:pPr lvl="1"/>
            <a:r>
              <a:rPr lang="en-AU" dirty="0"/>
              <a:t>(h) unauthorised surveillance of a person;</a:t>
            </a:r>
          </a:p>
          <a:p>
            <a:pPr lvl="1"/>
            <a:r>
              <a:rPr lang="en-AU" dirty="0"/>
              <a:t>(</a:t>
            </a:r>
            <a:r>
              <a:rPr lang="en-AU" dirty="0" err="1"/>
              <a:t>i</a:t>
            </a:r>
            <a:r>
              <a:rPr lang="en-AU" dirty="0"/>
              <a:t>) unlawfully stalking a person.</a:t>
            </a:r>
          </a:p>
          <a:p>
            <a:pPr marL="457200" lvl="1" indent="0">
              <a:buNone/>
            </a:pPr>
            <a:r>
              <a:rPr lang="en-AU" dirty="0"/>
              <a:t>…</a:t>
            </a:r>
          </a:p>
          <a:p>
            <a:pPr lvl="1"/>
            <a:endParaRPr lang="en-AU" dirty="0"/>
          </a:p>
        </p:txBody>
      </p:sp>
      <p:pic>
        <p:nvPicPr>
          <p:cNvPr id="4" name="Picture 2" descr="ImagotypeMackay_highRes">
            <a:extLst>
              <a:ext uri="{FF2B5EF4-FFF2-40B4-BE49-F238E27FC236}">
                <a16:creationId xmlns:a16="http://schemas.microsoft.com/office/drawing/2014/main" id="{B3BD5310-3391-475D-B48A-69E3BE80B97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6894" y="189397"/>
            <a:ext cx="1677018" cy="1677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a:extLst>
              <a:ext uri="{FF2B5EF4-FFF2-40B4-BE49-F238E27FC236}">
                <a16:creationId xmlns:a16="http://schemas.microsoft.com/office/drawing/2014/main" id="{5BA96F84-D3D1-4039-A540-D3FFA5946740}"/>
              </a:ext>
            </a:extLst>
          </p:cNvPr>
          <p:cNvSpPr>
            <a:spLocks noGrp="1"/>
          </p:cNvSpPr>
          <p:nvPr>
            <p:ph type="title"/>
          </p:nvPr>
        </p:nvSpPr>
        <p:spPr>
          <a:xfrm>
            <a:off x="2504208" y="365125"/>
            <a:ext cx="8849591" cy="1325563"/>
          </a:xfrm>
        </p:spPr>
        <p:txBody>
          <a:bodyPr/>
          <a:lstStyle/>
          <a:p>
            <a:r>
              <a:rPr lang="en-AU" dirty="0"/>
              <a:t>Meaning of Domestic Violence – continued</a:t>
            </a:r>
          </a:p>
        </p:txBody>
      </p:sp>
    </p:spTree>
    <p:extLst>
      <p:ext uri="{BB962C8B-B14F-4D97-AF65-F5344CB8AC3E}">
        <p14:creationId xmlns:p14="http://schemas.microsoft.com/office/powerpoint/2010/main" val="11332124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2C74FB-C0D2-4A0A-B6F1-56F8D696F08D}"/>
              </a:ext>
            </a:extLst>
          </p:cNvPr>
          <p:cNvSpPr>
            <a:spLocks noGrp="1"/>
          </p:cNvSpPr>
          <p:nvPr>
            <p:ph type="title"/>
          </p:nvPr>
        </p:nvSpPr>
        <p:spPr>
          <a:xfrm>
            <a:off x="2671638" y="365125"/>
            <a:ext cx="8682162" cy="1325563"/>
          </a:xfrm>
        </p:spPr>
        <p:txBody>
          <a:bodyPr>
            <a:normAutofit fontScale="90000"/>
          </a:bodyPr>
          <a:lstStyle/>
          <a:p>
            <a:r>
              <a:rPr lang="en-AU" b="1" dirty="0"/>
              <a:t>Section 312 – APPLICATION BY CO-TENANT FOR TERMINATION FOR DAMAGE OR INJURY</a:t>
            </a:r>
          </a:p>
        </p:txBody>
      </p:sp>
      <p:sp>
        <p:nvSpPr>
          <p:cNvPr id="3" name="Content Placeholder 2">
            <a:extLst>
              <a:ext uri="{FF2B5EF4-FFF2-40B4-BE49-F238E27FC236}">
                <a16:creationId xmlns:a16="http://schemas.microsoft.com/office/drawing/2014/main" id="{402934FF-13AE-431E-95DE-5227D5FAE2AA}"/>
              </a:ext>
            </a:extLst>
          </p:cNvPr>
          <p:cNvSpPr>
            <a:spLocks noGrp="1"/>
          </p:cNvSpPr>
          <p:nvPr>
            <p:ph idx="1"/>
          </p:nvPr>
        </p:nvSpPr>
        <p:spPr>
          <a:xfrm>
            <a:off x="838200" y="2045615"/>
            <a:ext cx="10515600" cy="4131347"/>
          </a:xfrm>
        </p:spPr>
        <p:txBody>
          <a:bodyPr/>
          <a:lstStyle/>
          <a:p>
            <a:r>
              <a:rPr lang="en-AU" dirty="0"/>
              <a:t>This section enables a co-tenant to apply to QCAT to end the agreement because another co-tenant has intentionally or recklessly caused, or is likely to intentionally or recklessly cause:</a:t>
            </a:r>
          </a:p>
          <a:p>
            <a:pPr lvl="1"/>
            <a:r>
              <a:rPr lang="en-AU" dirty="0"/>
              <a:t>Serious damage to the premises; or</a:t>
            </a:r>
          </a:p>
          <a:p>
            <a:pPr lvl="1"/>
            <a:r>
              <a:rPr lang="en-AU" dirty="0"/>
              <a:t>Injury to:</a:t>
            </a:r>
          </a:p>
          <a:p>
            <a:pPr lvl="2"/>
            <a:r>
              <a:rPr lang="en-AU" dirty="0"/>
              <a:t>The applicant; or</a:t>
            </a:r>
          </a:p>
          <a:p>
            <a:pPr lvl="2"/>
            <a:r>
              <a:rPr lang="en-AU" dirty="0"/>
              <a:t>Someone else occupying or allowed on the premises. </a:t>
            </a:r>
          </a:p>
          <a:p>
            <a:r>
              <a:rPr lang="en-AU" dirty="0"/>
              <a:t>This type of application is an “urgent” application. </a:t>
            </a:r>
          </a:p>
        </p:txBody>
      </p:sp>
      <p:pic>
        <p:nvPicPr>
          <p:cNvPr id="4" name="Picture 2" descr="ImagotypeMackay_highRes">
            <a:extLst>
              <a:ext uri="{FF2B5EF4-FFF2-40B4-BE49-F238E27FC236}">
                <a16:creationId xmlns:a16="http://schemas.microsoft.com/office/drawing/2014/main" id="{9184990D-15F3-407F-B047-40F40B00729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6894" y="189397"/>
            <a:ext cx="1677018" cy="1677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910712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CC4CA1-6123-4AAA-80CD-D0B07E84FAC0}"/>
              </a:ext>
            </a:extLst>
          </p:cNvPr>
          <p:cNvSpPr>
            <a:spLocks noGrp="1"/>
          </p:cNvSpPr>
          <p:nvPr>
            <p:ph type="title"/>
          </p:nvPr>
        </p:nvSpPr>
        <p:spPr>
          <a:xfrm>
            <a:off x="2714920" y="365125"/>
            <a:ext cx="8638880" cy="1325563"/>
          </a:xfrm>
        </p:spPr>
        <p:txBody>
          <a:bodyPr>
            <a:normAutofit fontScale="90000"/>
          </a:bodyPr>
          <a:lstStyle/>
          <a:p>
            <a:r>
              <a:rPr lang="en-AU" b="1" dirty="0"/>
              <a:t>Section 321 – APPLICATION BY TENANT’S DOMESTIC ASSOCIATE FOR TERMINATION FOR DAMAGE OR INJURY</a:t>
            </a:r>
          </a:p>
        </p:txBody>
      </p:sp>
      <p:sp>
        <p:nvSpPr>
          <p:cNvPr id="3" name="Content Placeholder 2">
            <a:extLst>
              <a:ext uri="{FF2B5EF4-FFF2-40B4-BE49-F238E27FC236}">
                <a16:creationId xmlns:a16="http://schemas.microsoft.com/office/drawing/2014/main" id="{7C5D4115-11AF-4818-9E36-7E947EDFB0DB}"/>
              </a:ext>
            </a:extLst>
          </p:cNvPr>
          <p:cNvSpPr>
            <a:spLocks noGrp="1"/>
          </p:cNvSpPr>
          <p:nvPr>
            <p:ph idx="1"/>
          </p:nvPr>
        </p:nvSpPr>
        <p:spPr>
          <a:xfrm>
            <a:off x="838200" y="2286000"/>
            <a:ext cx="10515600" cy="3890962"/>
          </a:xfrm>
        </p:spPr>
        <p:txBody>
          <a:bodyPr/>
          <a:lstStyle/>
          <a:p>
            <a:r>
              <a:rPr lang="en-AU" dirty="0"/>
              <a:t>This section enables a person who is a domestic associate of the tenant to apply to QCAT for a termination order because the tenant:</a:t>
            </a:r>
          </a:p>
          <a:p>
            <a:pPr lvl="1"/>
            <a:r>
              <a:rPr lang="en-AU" dirty="0"/>
              <a:t>has intentionally or recklessly caused, or is likely to intentionally or recklessly cause, serious damage to the premises; or</a:t>
            </a:r>
          </a:p>
          <a:p>
            <a:pPr lvl="1"/>
            <a:r>
              <a:rPr lang="en-AU" dirty="0"/>
              <a:t>has committed domestic violence against the domestic associate. </a:t>
            </a:r>
          </a:p>
          <a:p>
            <a:r>
              <a:rPr lang="en-AU" dirty="0"/>
              <a:t>This type of application is an “urgent” application. </a:t>
            </a:r>
            <a:r>
              <a:rPr lang="en-AU" i="1" dirty="0"/>
              <a:t> </a:t>
            </a:r>
          </a:p>
          <a:p>
            <a:pPr lvl="1"/>
            <a:endParaRPr lang="en-AU" dirty="0"/>
          </a:p>
          <a:p>
            <a:endParaRPr lang="en-AU" dirty="0"/>
          </a:p>
        </p:txBody>
      </p:sp>
      <p:pic>
        <p:nvPicPr>
          <p:cNvPr id="4" name="Picture 2" descr="ImagotypeMackay_highRes">
            <a:extLst>
              <a:ext uri="{FF2B5EF4-FFF2-40B4-BE49-F238E27FC236}">
                <a16:creationId xmlns:a16="http://schemas.microsoft.com/office/drawing/2014/main" id="{42A586D1-E972-4512-AD34-83B603A6716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6894" y="189397"/>
            <a:ext cx="1677018" cy="1677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240634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F549135-5AC1-497E-BCD3-F3B6E08886F4}"/>
              </a:ext>
            </a:extLst>
          </p:cNvPr>
          <p:cNvSpPr>
            <a:spLocks noGrp="1"/>
          </p:cNvSpPr>
          <p:nvPr>
            <p:ph idx="1"/>
          </p:nvPr>
        </p:nvSpPr>
        <p:spPr>
          <a:xfrm>
            <a:off x="838200" y="2228851"/>
            <a:ext cx="10515600" cy="3948112"/>
          </a:xfrm>
        </p:spPr>
        <p:txBody>
          <a:bodyPr/>
          <a:lstStyle/>
          <a:p>
            <a:pPr marL="0" indent="0" algn="ctr">
              <a:buNone/>
            </a:pPr>
            <a:r>
              <a:rPr lang="en-AU" dirty="0"/>
              <a:t>MRCLC acknowledges the Traditional Custodians of the land on which we work and live.  </a:t>
            </a:r>
          </a:p>
          <a:p>
            <a:pPr marL="0" indent="0" algn="ctr">
              <a:buNone/>
            </a:pPr>
            <a:endParaRPr lang="en-AU" dirty="0"/>
          </a:p>
          <a:p>
            <a:pPr marL="0" indent="0" algn="ctr">
              <a:buNone/>
            </a:pPr>
            <a:r>
              <a:rPr lang="en-AU" dirty="0"/>
              <a:t>We recognise their continuing connection to land, water and community. </a:t>
            </a:r>
          </a:p>
          <a:p>
            <a:pPr marL="0" indent="0" algn="ctr">
              <a:buNone/>
            </a:pPr>
            <a:endParaRPr lang="en-AU" dirty="0"/>
          </a:p>
          <a:p>
            <a:pPr marL="0" indent="0" algn="ctr">
              <a:buNone/>
            </a:pPr>
            <a:r>
              <a:rPr lang="en-AU" dirty="0"/>
              <a:t>We pay respect to Elders past, present and emerging.</a:t>
            </a:r>
          </a:p>
        </p:txBody>
      </p:sp>
      <p:pic>
        <p:nvPicPr>
          <p:cNvPr id="4" name="Picture 2" descr="ImagotypeMackay_highRes">
            <a:extLst>
              <a:ext uri="{FF2B5EF4-FFF2-40B4-BE49-F238E27FC236}">
                <a16:creationId xmlns:a16="http://schemas.microsoft.com/office/drawing/2014/main" id="{3547E50A-8613-4EE6-B1CF-80ED52A29D0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6894" y="189397"/>
            <a:ext cx="1677018" cy="1677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921459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DB1D27-FFA8-4B35-80A1-F566ECF5E590}"/>
              </a:ext>
            </a:extLst>
          </p:cNvPr>
          <p:cNvSpPr>
            <a:spLocks noGrp="1"/>
          </p:cNvSpPr>
          <p:nvPr>
            <p:ph type="title"/>
          </p:nvPr>
        </p:nvSpPr>
        <p:spPr>
          <a:xfrm>
            <a:off x="2959100" y="365125"/>
            <a:ext cx="8394700" cy="1325563"/>
          </a:xfrm>
        </p:spPr>
        <p:txBody>
          <a:bodyPr>
            <a:normAutofit fontScale="90000"/>
          </a:bodyPr>
          <a:lstStyle/>
          <a:p>
            <a:r>
              <a:rPr lang="en-AU" b="1" dirty="0"/>
              <a:t>Section 322 – APPLICATION BY OCCUPANT FOR TERMINATION FOR DAMAGE OR INJURY</a:t>
            </a:r>
          </a:p>
        </p:txBody>
      </p:sp>
      <p:sp>
        <p:nvSpPr>
          <p:cNvPr id="3" name="Content Placeholder 2">
            <a:extLst>
              <a:ext uri="{FF2B5EF4-FFF2-40B4-BE49-F238E27FC236}">
                <a16:creationId xmlns:a16="http://schemas.microsoft.com/office/drawing/2014/main" id="{9BEDCB2C-1E70-4A58-85BE-DD873DEBE492}"/>
              </a:ext>
            </a:extLst>
          </p:cNvPr>
          <p:cNvSpPr>
            <a:spLocks noGrp="1"/>
          </p:cNvSpPr>
          <p:nvPr>
            <p:ph idx="1"/>
          </p:nvPr>
        </p:nvSpPr>
        <p:spPr>
          <a:xfrm>
            <a:off x="838200" y="2044699"/>
            <a:ext cx="10515600" cy="4132263"/>
          </a:xfrm>
        </p:spPr>
        <p:txBody>
          <a:bodyPr/>
          <a:lstStyle/>
          <a:p>
            <a:r>
              <a:rPr lang="en-AU" dirty="0"/>
              <a:t>This section operates similarly to section 312, but allows an occupant who is not named as a tenant on an agreement to apply for a termination order because the tenant has intentionally or recklessly caused, or is likely to intentionally or recklessly cause:</a:t>
            </a:r>
          </a:p>
          <a:p>
            <a:pPr lvl="1"/>
            <a:r>
              <a:rPr lang="en-AU" dirty="0"/>
              <a:t>Serious damage to the premises; or</a:t>
            </a:r>
          </a:p>
          <a:p>
            <a:pPr lvl="1"/>
            <a:r>
              <a:rPr lang="en-AU" dirty="0"/>
              <a:t>Injury to:</a:t>
            </a:r>
          </a:p>
          <a:p>
            <a:pPr lvl="2"/>
            <a:r>
              <a:rPr lang="en-AU" dirty="0"/>
              <a:t>The applicant; or</a:t>
            </a:r>
          </a:p>
          <a:p>
            <a:pPr lvl="2"/>
            <a:r>
              <a:rPr lang="en-AU" dirty="0"/>
              <a:t>Someone else occupying or allowed on the premises. </a:t>
            </a:r>
          </a:p>
          <a:p>
            <a:r>
              <a:rPr lang="en-AU" dirty="0"/>
              <a:t>This type of application is an “urgent” application. </a:t>
            </a:r>
          </a:p>
          <a:p>
            <a:endParaRPr lang="en-AU" dirty="0"/>
          </a:p>
          <a:p>
            <a:endParaRPr lang="en-AU" dirty="0"/>
          </a:p>
        </p:txBody>
      </p:sp>
      <p:pic>
        <p:nvPicPr>
          <p:cNvPr id="4" name="Picture 2" descr="ImagotypeMackay_highRes">
            <a:extLst>
              <a:ext uri="{FF2B5EF4-FFF2-40B4-BE49-F238E27FC236}">
                <a16:creationId xmlns:a16="http://schemas.microsoft.com/office/drawing/2014/main" id="{CDDBD580-29EE-439F-B8D9-8505E786613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6894" y="189397"/>
            <a:ext cx="1677018" cy="1677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93251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811C38-F010-4623-9AC7-FFA95CF54060}"/>
              </a:ext>
            </a:extLst>
          </p:cNvPr>
          <p:cNvSpPr>
            <a:spLocks noGrp="1"/>
          </p:cNvSpPr>
          <p:nvPr>
            <p:ph type="title"/>
          </p:nvPr>
        </p:nvSpPr>
        <p:spPr>
          <a:xfrm>
            <a:off x="2705492" y="365125"/>
            <a:ext cx="8648307" cy="1325563"/>
          </a:xfrm>
        </p:spPr>
        <p:txBody>
          <a:bodyPr>
            <a:normAutofit fontScale="90000"/>
          </a:bodyPr>
          <a:lstStyle/>
          <a:p>
            <a:r>
              <a:rPr lang="en-AU" b="1" dirty="0"/>
              <a:t>Section 310 – APPLICATION FOR TERMINATION FOR EXCESSIVE HARDSHIP</a:t>
            </a:r>
          </a:p>
        </p:txBody>
      </p:sp>
      <p:sp>
        <p:nvSpPr>
          <p:cNvPr id="3" name="Content Placeholder 2">
            <a:extLst>
              <a:ext uri="{FF2B5EF4-FFF2-40B4-BE49-F238E27FC236}">
                <a16:creationId xmlns:a16="http://schemas.microsoft.com/office/drawing/2014/main" id="{69611A21-C951-4332-B089-7706936BE915}"/>
              </a:ext>
            </a:extLst>
          </p:cNvPr>
          <p:cNvSpPr>
            <a:spLocks noGrp="1"/>
          </p:cNvSpPr>
          <p:nvPr>
            <p:ph idx="1"/>
          </p:nvPr>
        </p:nvSpPr>
        <p:spPr>
          <a:xfrm>
            <a:off x="838200" y="2036189"/>
            <a:ext cx="10515600" cy="4140773"/>
          </a:xfrm>
        </p:spPr>
        <p:txBody>
          <a:bodyPr>
            <a:normAutofit fontScale="92500" lnSpcReduction="10000"/>
          </a:bodyPr>
          <a:lstStyle/>
          <a:p>
            <a:r>
              <a:rPr lang="en-AU" dirty="0"/>
              <a:t>This section allows a tenant to apply to QCAT for a termination order because the tenant would suffer excessive hardship if the agreement were not terminated.</a:t>
            </a:r>
          </a:p>
          <a:p>
            <a:r>
              <a:rPr lang="en-AU" dirty="0"/>
              <a:t>“Excessive hardship” is not clearly defined in the Act or case law.</a:t>
            </a:r>
          </a:p>
          <a:p>
            <a:r>
              <a:rPr lang="en-AU" dirty="0"/>
              <a:t>Potentially, excessive hardship includes hardship of any nature – e.g. personal, medical, financial, etc. </a:t>
            </a:r>
          </a:p>
          <a:p>
            <a:r>
              <a:rPr lang="en-AU" dirty="0"/>
              <a:t>Hardship must be excessive, and not merely “inconvenient”. </a:t>
            </a:r>
          </a:p>
          <a:p>
            <a:r>
              <a:rPr lang="en-AU" dirty="0"/>
              <a:t>Section 310 applications extend beyond use in domestic violence situations. </a:t>
            </a:r>
          </a:p>
          <a:p>
            <a:r>
              <a:rPr lang="en-AU" dirty="0"/>
              <a:t>This type of application is an “urgent” application. </a:t>
            </a:r>
          </a:p>
        </p:txBody>
      </p:sp>
      <p:pic>
        <p:nvPicPr>
          <p:cNvPr id="4" name="Picture 2" descr="ImagotypeMackay_highRes">
            <a:extLst>
              <a:ext uri="{FF2B5EF4-FFF2-40B4-BE49-F238E27FC236}">
                <a16:creationId xmlns:a16="http://schemas.microsoft.com/office/drawing/2014/main" id="{046282D1-AFAC-4B3F-B131-42D55C0BB39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6894" y="189397"/>
            <a:ext cx="1677018" cy="1677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684088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721AF0-F501-4DCC-AC60-47900749160B}"/>
              </a:ext>
            </a:extLst>
          </p:cNvPr>
          <p:cNvSpPr>
            <a:spLocks noGrp="1"/>
          </p:cNvSpPr>
          <p:nvPr>
            <p:ph type="title"/>
          </p:nvPr>
        </p:nvSpPr>
        <p:spPr>
          <a:xfrm>
            <a:off x="2771480" y="365125"/>
            <a:ext cx="8582320" cy="1325563"/>
          </a:xfrm>
        </p:spPr>
        <p:txBody>
          <a:bodyPr/>
          <a:lstStyle/>
          <a:p>
            <a:r>
              <a:rPr lang="en-AU" b="1" dirty="0"/>
              <a:t>QCAT APPLICATIONS – THE PROCESS</a:t>
            </a:r>
          </a:p>
        </p:txBody>
      </p:sp>
      <p:sp>
        <p:nvSpPr>
          <p:cNvPr id="3" name="Content Placeholder 2">
            <a:extLst>
              <a:ext uri="{FF2B5EF4-FFF2-40B4-BE49-F238E27FC236}">
                <a16:creationId xmlns:a16="http://schemas.microsoft.com/office/drawing/2014/main" id="{047C8371-52DB-4D8B-9605-C8A139AB219D}"/>
              </a:ext>
            </a:extLst>
          </p:cNvPr>
          <p:cNvSpPr>
            <a:spLocks noGrp="1"/>
          </p:cNvSpPr>
          <p:nvPr>
            <p:ph idx="1"/>
          </p:nvPr>
        </p:nvSpPr>
        <p:spPr>
          <a:xfrm>
            <a:off x="838200" y="1968501"/>
            <a:ext cx="10515600" cy="4208462"/>
          </a:xfrm>
        </p:spPr>
        <p:txBody>
          <a:bodyPr/>
          <a:lstStyle/>
          <a:p>
            <a:r>
              <a:rPr lang="en-AU" sz="2600" dirty="0"/>
              <a:t>The QCAT registry in Mackay is the Mackay Magistrates Court. </a:t>
            </a:r>
          </a:p>
          <a:p>
            <a:r>
              <a:rPr lang="en-AU" sz="2600" dirty="0"/>
              <a:t>Relevant application form is a QCAT Form 2 “Application for Minor Civil  Dispute – Residential Tenancy Dispute”. </a:t>
            </a:r>
          </a:p>
          <a:p>
            <a:r>
              <a:rPr lang="en-AU" sz="2600" dirty="0"/>
              <a:t>Filing fees depend on the amount claimed by the Applicant.  If eligible, the Applicant can apply for a waived/reduced fee (QCAT Form 49).</a:t>
            </a:r>
          </a:p>
          <a:p>
            <a:r>
              <a:rPr lang="en-AU" sz="2600" dirty="0"/>
              <a:t>The current filing fees are as follows:</a:t>
            </a:r>
          </a:p>
          <a:p>
            <a:endParaRPr lang="en-AU" dirty="0"/>
          </a:p>
        </p:txBody>
      </p:sp>
      <p:pic>
        <p:nvPicPr>
          <p:cNvPr id="4" name="Picture 2" descr="ImagotypeMackay_highRes">
            <a:extLst>
              <a:ext uri="{FF2B5EF4-FFF2-40B4-BE49-F238E27FC236}">
                <a16:creationId xmlns:a16="http://schemas.microsoft.com/office/drawing/2014/main" id="{E71E79E6-7319-4155-B876-C70017E09DA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6894" y="189397"/>
            <a:ext cx="1677018" cy="1677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5" name="Table 4">
            <a:extLst>
              <a:ext uri="{FF2B5EF4-FFF2-40B4-BE49-F238E27FC236}">
                <a16:creationId xmlns:a16="http://schemas.microsoft.com/office/drawing/2014/main" id="{94FEC942-0EA7-468A-8664-E846CBDB719B}"/>
              </a:ext>
            </a:extLst>
          </p:cNvPr>
          <p:cNvGraphicFramePr>
            <a:graphicFrameLocks noGrp="1"/>
          </p:cNvGraphicFramePr>
          <p:nvPr>
            <p:extLst>
              <p:ext uri="{D42A27DB-BD31-4B8C-83A1-F6EECF244321}">
                <p14:modId xmlns:p14="http://schemas.microsoft.com/office/powerpoint/2010/main" val="3454880513"/>
              </p:ext>
            </p:extLst>
          </p:nvPr>
        </p:nvGraphicFramePr>
        <p:xfrm>
          <a:off x="1587500" y="4610099"/>
          <a:ext cx="8826500" cy="1668950"/>
        </p:xfrm>
        <a:graphic>
          <a:graphicData uri="http://schemas.openxmlformats.org/drawingml/2006/table">
            <a:tbl>
              <a:tblPr firstRow="1" firstCol="1" bandRow="1">
                <a:tableStyleId>{08FB837D-C827-4EFA-A057-4D05807E0F7C}</a:tableStyleId>
              </a:tblPr>
              <a:tblGrid>
                <a:gridCol w="4413250">
                  <a:extLst>
                    <a:ext uri="{9D8B030D-6E8A-4147-A177-3AD203B41FA5}">
                      <a16:colId xmlns:a16="http://schemas.microsoft.com/office/drawing/2014/main" val="291459787"/>
                    </a:ext>
                  </a:extLst>
                </a:gridCol>
                <a:gridCol w="4413250">
                  <a:extLst>
                    <a:ext uri="{9D8B030D-6E8A-4147-A177-3AD203B41FA5}">
                      <a16:colId xmlns:a16="http://schemas.microsoft.com/office/drawing/2014/main" val="1765018154"/>
                    </a:ext>
                  </a:extLst>
                </a:gridCol>
              </a:tblGrid>
              <a:tr h="333790">
                <a:tc>
                  <a:txBody>
                    <a:bodyPr/>
                    <a:lstStyle/>
                    <a:p>
                      <a:pPr fontAlgn="base">
                        <a:spcAft>
                          <a:spcPts val="0"/>
                        </a:spcAft>
                      </a:pPr>
                      <a:r>
                        <a:rPr lang="en-AU" sz="1400" dirty="0">
                          <a:effectLst/>
                        </a:rPr>
                        <a:t>Applications or referrals under:</a:t>
                      </a:r>
                      <a:endParaRPr lang="en-AU" sz="1400" dirty="0">
                        <a:effectLst/>
                        <a:latin typeface="Calibri" panose="020F0502020204030204" pitchFamily="34" charset="0"/>
                        <a:ea typeface="Calibri" panose="020F0502020204030204" pitchFamily="34" charset="0"/>
                      </a:endParaRPr>
                    </a:p>
                  </a:txBody>
                  <a:tcPr marL="76200" marR="76200" marT="30480" marB="30480"/>
                </a:tc>
                <a:tc>
                  <a:txBody>
                    <a:bodyPr/>
                    <a:lstStyle/>
                    <a:p>
                      <a:pPr fontAlgn="base">
                        <a:spcAft>
                          <a:spcPts val="0"/>
                        </a:spcAft>
                      </a:pPr>
                      <a:r>
                        <a:rPr lang="en-AU" sz="1400">
                          <a:effectLst/>
                        </a:rPr>
                        <a:t>Application fee</a:t>
                      </a:r>
                      <a:endParaRPr lang="en-AU" sz="1400">
                        <a:effectLst/>
                        <a:latin typeface="Calibri" panose="020F0502020204030204" pitchFamily="34" charset="0"/>
                        <a:ea typeface="Calibri" panose="020F0502020204030204" pitchFamily="34" charset="0"/>
                      </a:endParaRPr>
                    </a:p>
                  </a:txBody>
                  <a:tcPr marL="76200" marR="76200" marT="30480" marB="30480"/>
                </a:tc>
                <a:extLst>
                  <a:ext uri="{0D108BD9-81ED-4DB2-BD59-A6C34878D82A}">
                    <a16:rowId xmlns:a16="http://schemas.microsoft.com/office/drawing/2014/main" val="2431087343"/>
                  </a:ext>
                </a:extLst>
              </a:tr>
              <a:tr h="333790">
                <a:tc>
                  <a:txBody>
                    <a:bodyPr/>
                    <a:lstStyle/>
                    <a:p>
                      <a:pPr fontAlgn="base">
                        <a:spcAft>
                          <a:spcPts val="0"/>
                        </a:spcAft>
                      </a:pPr>
                      <a:r>
                        <a:rPr lang="en-AU" sz="1400" dirty="0">
                          <a:effectLst/>
                        </a:rPr>
                        <a:t>Not more than $500, or no amount claimed</a:t>
                      </a:r>
                      <a:endParaRPr lang="en-AU" sz="1400" dirty="0">
                        <a:effectLst/>
                        <a:latin typeface="Calibri" panose="020F0502020204030204" pitchFamily="34" charset="0"/>
                        <a:ea typeface="Calibri" panose="020F0502020204030204" pitchFamily="34" charset="0"/>
                      </a:endParaRPr>
                    </a:p>
                  </a:txBody>
                  <a:tcPr marL="76200" marR="76200" marT="30480" marB="30480"/>
                </a:tc>
                <a:tc>
                  <a:txBody>
                    <a:bodyPr/>
                    <a:lstStyle/>
                    <a:p>
                      <a:pPr fontAlgn="base">
                        <a:spcAft>
                          <a:spcPts val="0"/>
                        </a:spcAft>
                      </a:pPr>
                      <a:r>
                        <a:rPr lang="en-AU" sz="1400">
                          <a:effectLst/>
                        </a:rPr>
                        <a:t>$26.95 (not payable by State-related person*)</a:t>
                      </a:r>
                      <a:endParaRPr lang="en-AU" sz="1400">
                        <a:effectLst/>
                        <a:latin typeface="Calibri" panose="020F0502020204030204" pitchFamily="34" charset="0"/>
                        <a:ea typeface="Calibri" panose="020F0502020204030204" pitchFamily="34" charset="0"/>
                      </a:endParaRPr>
                    </a:p>
                  </a:txBody>
                  <a:tcPr marL="76200" marR="76200" marT="30480" marB="30480"/>
                </a:tc>
                <a:extLst>
                  <a:ext uri="{0D108BD9-81ED-4DB2-BD59-A6C34878D82A}">
                    <a16:rowId xmlns:a16="http://schemas.microsoft.com/office/drawing/2014/main" val="984650209"/>
                  </a:ext>
                </a:extLst>
              </a:tr>
              <a:tr h="333790">
                <a:tc>
                  <a:txBody>
                    <a:bodyPr/>
                    <a:lstStyle/>
                    <a:p>
                      <a:pPr fontAlgn="base">
                        <a:spcAft>
                          <a:spcPts val="0"/>
                        </a:spcAft>
                      </a:pPr>
                      <a:r>
                        <a:rPr lang="en-AU" sz="1400">
                          <a:effectLst/>
                        </a:rPr>
                        <a:t>More than $500 but not more than $1,000</a:t>
                      </a:r>
                      <a:endParaRPr lang="en-AU" sz="1400">
                        <a:effectLst/>
                        <a:latin typeface="Calibri" panose="020F0502020204030204" pitchFamily="34" charset="0"/>
                        <a:ea typeface="Calibri" panose="020F0502020204030204" pitchFamily="34" charset="0"/>
                      </a:endParaRPr>
                    </a:p>
                  </a:txBody>
                  <a:tcPr marL="76200" marR="76200" marT="30480" marB="30480"/>
                </a:tc>
                <a:tc>
                  <a:txBody>
                    <a:bodyPr/>
                    <a:lstStyle/>
                    <a:p>
                      <a:pPr fontAlgn="base">
                        <a:spcAft>
                          <a:spcPts val="0"/>
                        </a:spcAft>
                      </a:pPr>
                      <a:r>
                        <a:rPr lang="en-AU" sz="1400" dirty="0">
                          <a:effectLst/>
                        </a:rPr>
                        <a:t>$69.20 (not payable by State-related person*)</a:t>
                      </a:r>
                      <a:endParaRPr lang="en-AU" sz="1400" dirty="0">
                        <a:effectLst/>
                        <a:latin typeface="Calibri" panose="020F0502020204030204" pitchFamily="34" charset="0"/>
                        <a:ea typeface="Calibri" panose="020F0502020204030204" pitchFamily="34" charset="0"/>
                      </a:endParaRPr>
                    </a:p>
                  </a:txBody>
                  <a:tcPr marL="76200" marR="76200" marT="30480" marB="30480"/>
                </a:tc>
                <a:extLst>
                  <a:ext uri="{0D108BD9-81ED-4DB2-BD59-A6C34878D82A}">
                    <a16:rowId xmlns:a16="http://schemas.microsoft.com/office/drawing/2014/main" val="652324747"/>
                  </a:ext>
                </a:extLst>
              </a:tr>
              <a:tr h="333790">
                <a:tc>
                  <a:txBody>
                    <a:bodyPr/>
                    <a:lstStyle/>
                    <a:p>
                      <a:pPr fontAlgn="base">
                        <a:spcAft>
                          <a:spcPts val="0"/>
                        </a:spcAft>
                      </a:pPr>
                      <a:r>
                        <a:rPr lang="en-AU" sz="1400">
                          <a:effectLst/>
                        </a:rPr>
                        <a:t>More than $1,000 but not more than $10,000</a:t>
                      </a:r>
                      <a:endParaRPr lang="en-AU" sz="1400">
                        <a:effectLst/>
                        <a:latin typeface="Calibri" panose="020F0502020204030204" pitchFamily="34" charset="0"/>
                        <a:ea typeface="Calibri" panose="020F0502020204030204" pitchFamily="34" charset="0"/>
                      </a:endParaRPr>
                    </a:p>
                  </a:txBody>
                  <a:tcPr marL="76200" marR="76200" marT="30480" marB="30480"/>
                </a:tc>
                <a:tc>
                  <a:txBody>
                    <a:bodyPr/>
                    <a:lstStyle/>
                    <a:p>
                      <a:pPr fontAlgn="base">
                        <a:spcAft>
                          <a:spcPts val="0"/>
                        </a:spcAft>
                      </a:pPr>
                      <a:r>
                        <a:rPr lang="en-AU" sz="1400">
                          <a:effectLst/>
                        </a:rPr>
                        <a:t>$123.20 (not payable by State-related person*)</a:t>
                      </a:r>
                      <a:endParaRPr lang="en-AU" sz="1400">
                        <a:effectLst/>
                        <a:latin typeface="Calibri" panose="020F0502020204030204" pitchFamily="34" charset="0"/>
                        <a:ea typeface="Calibri" panose="020F0502020204030204" pitchFamily="34" charset="0"/>
                      </a:endParaRPr>
                    </a:p>
                  </a:txBody>
                  <a:tcPr marL="76200" marR="76200" marT="30480" marB="30480"/>
                </a:tc>
                <a:extLst>
                  <a:ext uri="{0D108BD9-81ED-4DB2-BD59-A6C34878D82A}">
                    <a16:rowId xmlns:a16="http://schemas.microsoft.com/office/drawing/2014/main" val="2111121957"/>
                  </a:ext>
                </a:extLst>
              </a:tr>
              <a:tr h="333790">
                <a:tc>
                  <a:txBody>
                    <a:bodyPr/>
                    <a:lstStyle/>
                    <a:p>
                      <a:pPr fontAlgn="base">
                        <a:spcAft>
                          <a:spcPts val="0"/>
                        </a:spcAft>
                      </a:pPr>
                      <a:r>
                        <a:rPr lang="en-AU" sz="1400">
                          <a:effectLst/>
                        </a:rPr>
                        <a:t>More than $10,000</a:t>
                      </a:r>
                      <a:endParaRPr lang="en-AU" sz="1400">
                        <a:effectLst/>
                        <a:latin typeface="Calibri" panose="020F0502020204030204" pitchFamily="34" charset="0"/>
                        <a:ea typeface="Calibri" panose="020F0502020204030204" pitchFamily="34" charset="0"/>
                      </a:endParaRPr>
                    </a:p>
                  </a:txBody>
                  <a:tcPr marL="76200" marR="76200" marT="30480" marB="30480"/>
                </a:tc>
                <a:tc>
                  <a:txBody>
                    <a:bodyPr/>
                    <a:lstStyle/>
                    <a:p>
                      <a:pPr fontAlgn="base">
                        <a:spcAft>
                          <a:spcPts val="0"/>
                        </a:spcAft>
                      </a:pPr>
                      <a:r>
                        <a:rPr lang="en-AU" sz="1400" dirty="0">
                          <a:effectLst/>
                        </a:rPr>
                        <a:t>$345.80 (not payable by State-related person*)</a:t>
                      </a:r>
                      <a:endParaRPr lang="en-AU" sz="1400" dirty="0">
                        <a:effectLst/>
                        <a:latin typeface="Calibri" panose="020F0502020204030204" pitchFamily="34" charset="0"/>
                        <a:ea typeface="Calibri" panose="020F0502020204030204" pitchFamily="34" charset="0"/>
                      </a:endParaRPr>
                    </a:p>
                  </a:txBody>
                  <a:tcPr marL="76200" marR="76200" marT="30480" marB="30480"/>
                </a:tc>
                <a:extLst>
                  <a:ext uri="{0D108BD9-81ED-4DB2-BD59-A6C34878D82A}">
                    <a16:rowId xmlns:a16="http://schemas.microsoft.com/office/drawing/2014/main" val="422807804"/>
                  </a:ext>
                </a:extLst>
              </a:tr>
            </a:tbl>
          </a:graphicData>
        </a:graphic>
      </p:graphicFrame>
    </p:spTree>
    <p:extLst>
      <p:ext uri="{BB962C8B-B14F-4D97-AF65-F5344CB8AC3E}">
        <p14:creationId xmlns:p14="http://schemas.microsoft.com/office/powerpoint/2010/main" val="3739922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4387D4-B6CB-4002-99D3-CDA12AAFB337}"/>
              </a:ext>
            </a:extLst>
          </p:cNvPr>
          <p:cNvSpPr>
            <a:spLocks noGrp="1"/>
          </p:cNvSpPr>
          <p:nvPr>
            <p:ph type="title"/>
          </p:nvPr>
        </p:nvSpPr>
        <p:spPr>
          <a:xfrm>
            <a:off x="2545773" y="365125"/>
            <a:ext cx="8808027" cy="1325563"/>
          </a:xfrm>
        </p:spPr>
        <p:txBody>
          <a:bodyPr/>
          <a:lstStyle/>
          <a:p>
            <a:r>
              <a:rPr lang="en-AU" b="1" dirty="0"/>
              <a:t>URGENT VS NON-URGENT APPLICATIONS</a:t>
            </a:r>
          </a:p>
        </p:txBody>
      </p:sp>
      <p:sp>
        <p:nvSpPr>
          <p:cNvPr id="3" name="Content Placeholder 2">
            <a:extLst>
              <a:ext uri="{FF2B5EF4-FFF2-40B4-BE49-F238E27FC236}">
                <a16:creationId xmlns:a16="http://schemas.microsoft.com/office/drawing/2014/main" id="{8295640E-5C4A-447E-80DC-52BD148DAEC4}"/>
              </a:ext>
            </a:extLst>
          </p:cNvPr>
          <p:cNvSpPr>
            <a:spLocks noGrp="1"/>
          </p:cNvSpPr>
          <p:nvPr>
            <p:ph idx="1"/>
          </p:nvPr>
        </p:nvSpPr>
        <p:spPr>
          <a:xfrm>
            <a:off x="838200" y="1995055"/>
            <a:ext cx="10515600" cy="4181908"/>
          </a:xfrm>
        </p:spPr>
        <p:txBody>
          <a:bodyPr>
            <a:normAutofit/>
          </a:bodyPr>
          <a:lstStyle/>
          <a:p>
            <a:r>
              <a:rPr lang="en-AU" dirty="0"/>
              <a:t>“Urgent” applications are defined under the Act.  </a:t>
            </a:r>
          </a:p>
          <a:p>
            <a:r>
              <a:rPr lang="en-AU" dirty="0"/>
              <a:t>If an application is “urgent” this means the applicant can file a QCAT Form 2 Application without needing to participate in the RTA’s dispute resolution process, called conciliation, first. </a:t>
            </a:r>
          </a:p>
          <a:p>
            <a:r>
              <a:rPr lang="en-AU" dirty="0"/>
              <a:t>If the application is not defined as “urgent” under the Act, the applicant can only apply to the Tribunal for an order if:</a:t>
            </a:r>
          </a:p>
          <a:p>
            <a:pPr lvl="1"/>
            <a:r>
              <a:rPr lang="en-AU" dirty="0"/>
              <a:t>the applicant has first made a dispute resolution request about the issue and: </a:t>
            </a:r>
          </a:p>
          <a:p>
            <a:pPr lvl="2"/>
            <a:r>
              <a:rPr lang="en-AU" dirty="0"/>
              <a:t>the matter was unable to be resolved via conciliation; or </a:t>
            </a:r>
          </a:p>
          <a:p>
            <a:pPr lvl="2"/>
            <a:r>
              <a:rPr lang="en-AU" dirty="0"/>
              <a:t>the parties reached a conciliation agreement, but the applicant reasonably believes the other party breached that agreement. </a:t>
            </a:r>
          </a:p>
        </p:txBody>
      </p:sp>
      <p:pic>
        <p:nvPicPr>
          <p:cNvPr id="4" name="Picture 2" descr="ImagotypeMackay_highRes">
            <a:extLst>
              <a:ext uri="{FF2B5EF4-FFF2-40B4-BE49-F238E27FC236}">
                <a16:creationId xmlns:a16="http://schemas.microsoft.com/office/drawing/2014/main" id="{9D5A588E-DD63-4DFE-A8AA-8F82AB173FF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6894" y="189397"/>
            <a:ext cx="1677018" cy="1677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843755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811BF5-7403-4CA6-A3D3-4A37D70CD9F7}"/>
              </a:ext>
            </a:extLst>
          </p:cNvPr>
          <p:cNvSpPr>
            <a:spLocks noGrp="1"/>
          </p:cNvSpPr>
          <p:nvPr>
            <p:ph type="title"/>
          </p:nvPr>
        </p:nvSpPr>
        <p:spPr>
          <a:xfrm>
            <a:off x="2639504" y="365125"/>
            <a:ext cx="8714295" cy="1325563"/>
          </a:xfrm>
        </p:spPr>
        <p:txBody>
          <a:bodyPr/>
          <a:lstStyle/>
          <a:p>
            <a:r>
              <a:rPr lang="en-AU" b="1" dirty="0"/>
              <a:t>ESTABLISHING GROUNDS – SUITABLE EVIDENCE</a:t>
            </a:r>
          </a:p>
        </p:txBody>
      </p:sp>
      <p:sp>
        <p:nvSpPr>
          <p:cNvPr id="3" name="Content Placeholder 2">
            <a:extLst>
              <a:ext uri="{FF2B5EF4-FFF2-40B4-BE49-F238E27FC236}">
                <a16:creationId xmlns:a16="http://schemas.microsoft.com/office/drawing/2014/main" id="{2C010D0D-4B36-4279-84E9-D301913F31D0}"/>
              </a:ext>
            </a:extLst>
          </p:cNvPr>
          <p:cNvSpPr>
            <a:spLocks noGrp="1"/>
          </p:cNvSpPr>
          <p:nvPr>
            <p:ph idx="1"/>
          </p:nvPr>
        </p:nvSpPr>
        <p:spPr>
          <a:xfrm>
            <a:off x="838200" y="2017335"/>
            <a:ext cx="10515600" cy="4159627"/>
          </a:xfrm>
        </p:spPr>
        <p:txBody>
          <a:bodyPr/>
          <a:lstStyle/>
          <a:p>
            <a:r>
              <a:rPr lang="en-AU" dirty="0"/>
              <a:t>If a tenant files an application to end their tenancy obligations it is important they have suitable evidence to establish the grounds of their application. </a:t>
            </a:r>
          </a:p>
          <a:p>
            <a:r>
              <a:rPr lang="en-AU" dirty="0"/>
              <a:t>Examples of suitable evidence may include: </a:t>
            </a:r>
          </a:p>
          <a:p>
            <a:pPr lvl="1"/>
            <a:r>
              <a:rPr lang="en-AU" dirty="0"/>
              <a:t>A copy of any current protection order, or evidence the applicant has applied for a protection order or previously obtained a protection order;</a:t>
            </a:r>
          </a:p>
          <a:p>
            <a:pPr lvl="1"/>
            <a:r>
              <a:rPr lang="en-AU" dirty="0"/>
              <a:t>Support letters, e.g. from the applicant’s counsellor, case                            worker, doctor etc; </a:t>
            </a:r>
          </a:p>
          <a:p>
            <a:pPr lvl="1"/>
            <a:r>
              <a:rPr lang="en-AU" dirty="0"/>
              <a:t>Photographs, witness statements, affidavits etc. </a:t>
            </a:r>
          </a:p>
          <a:p>
            <a:pPr lvl="1"/>
            <a:endParaRPr lang="en-AU" dirty="0"/>
          </a:p>
          <a:p>
            <a:pPr lvl="1"/>
            <a:endParaRPr lang="en-AU" dirty="0"/>
          </a:p>
          <a:p>
            <a:pPr lvl="1"/>
            <a:endParaRPr lang="en-AU" dirty="0"/>
          </a:p>
        </p:txBody>
      </p:sp>
      <p:pic>
        <p:nvPicPr>
          <p:cNvPr id="4" name="Picture 2" descr="ImagotypeMackay_highRes">
            <a:extLst>
              <a:ext uri="{FF2B5EF4-FFF2-40B4-BE49-F238E27FC236}">
                <a16:creationId xmlns:a16="http://schemas.microsoft.com/office/drawing/2014/main" id="{D7D6142A-132E-461B-8102-90635466D34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6894" y="189397"/>
            <a:ext cx="1677018" cy="1677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8" name="Picture 2" descr="Image result for evidence">
            <a:extLst>
              <a:ext uri="{FF2B5EF4-FFF2-40B4-BE49-F238E27FC236}">
                <a16:creationId xmlns:a16="http://schemas.microsoft.com/office/drawing/2014/main" id="{D4C4EA6A-482D-463C-A8B9-461B01ED8EE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88630" y="4749800"/>
            <a:ext cx="2619375" cy="1743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12700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23B5C0-286D-492D-BD63-00D7F02897A5}"/>
              </a:ext>
            </a:extLst>
          </p:cNvPr>
          <p:cNvSpPr>
            <a:spLocks noGrp="1"/>
          </p:cNvSpPr>
          <p:nvPr>
            <p:ph type="title"/>
          </p:nvPr>
        </p:nvSpPr>
        <p:spPr>
          <a:xfrm>
            <a:off x="2648932" y="365125"/>
            <a:ext cx="8704868" cy="1359979"/>
          </a:xfrm>
        </p:spPr>
        <p:txBody>
          <a:bodyPr>
            <a:normAutofit/>
          </a:bodyPr>
          <a:lstStyle/>
          <a:p>
            <a:r>
              <a:rPr lang="en-AU" b="1" dirty="0"/>
              <a:t>ENDING TENANCIES – LESSORS’ RIGHTS</a:t>
            </a:r>
          </a:p>
        </p:txBody>
      </p:sp>
      <p:sp>
        <p:nvSpPr>
          <p:cNvPr id="3" name="Content Placeholder 2">
            <a:extLst>
              <a:ext uri="{FF2B5EF4-FFF2-40B4-BE49-F238E27FC236}">
                <a16:creationId xmlns:a16="http://schemas.microsoft.com/office/drawing/2014/main" id="{75BFCA61-B109-4D69-809D-EE6850A81C66}"/>
              </a:ext>
            </a:extLst>
          </p:cNvPr>
          <p:cNvSpPr>
            <a:spLocks noGrp="1"/>
          </p:cNvSpPr>
          <p:nvPr>
            <p:ph idx="1"/>
          </p:nvPr>
        </p:nvSpPr>
        <p:spPr>
          <a:xfrm>
            <a:off x="838200" y="2036189"/>
            <a:ext cx="10515600" cy="4140773"/>
          </a:xfrm>
        </p:spPr>
        <p:txBody>
          <a:bodyPr>
            <a:normAutofit fontScale="85000" lnSpcReduction="20000"/>
          </a:bodyPr>
          <a:lstStyle/>
          <a:p>
            <a:r>
              <a:rPr lang="en-AU" dirty="0"/>
              <a:t>A lessor can also end an agreement by issuing a valid notice.  The prescribed form is an RTA Form 12 “Notice to Leave” (“NTL”).</a:t>
            </a:r>
          </a:p>
          <a:p>
            <a:r>
              <a:rPr lang="en-AU" dirty="0"/>
              <a:t>If a lessor wishes to end an agreement “without grounds”, the lessor must provide the tenant at least 2 months notice.  If the agreement is fixed-term, the NTL must end on or after the expiry date in the agreement. </a:t>
            </a:r>
          </a:p>
          <a:p>
            <a:r>
              <a:rPr lang="en-AU" dirty="0"/>
              <a:t>A lessor can issue a NTL “with grounds” providing less than 2 months notice in some circumstances, for example if the tenant has breached the agreement (e.g. rent arrears, unapproved occupants, repeated breaches, the property becomes uninhabitable etc).</a:t>
            </a:r>
          </a:p>
          <a:p>
            <a:r>
              <a:rPr lang="en-AU" dirty="0"/>
              <a:t>Lessors are also able to apply for a QCAT Termination Order if they have grounds. </a:t>
            </a:r>
          </a:p>
          <a:p>
            <a:r>
              <a:rPr lang="en-AU" dirty="0"/>
              <a:t>If a lessor obtains a QCAT Termination Order, the Tribunal can also issue a Warrant of Possession.  In some instances, if a lessor seeks a Termination Order, the Tribunal </a:t>
            </a:r>
            <a:r>
              <a:rPr lang="en-AU" u="sng" dirty="0"/>
              <a:t>must</a:t>
            </a:r>
            <a:r>
              <a:rPr lang="en-AU" dirty="0"/>
              <a:t> issue a Warrant of Possession. </a:t>
            </a:r>
          </a:p>
          <a:p>
            <a:endParaRPr lang="en-AU" dirty="0"/>
          </a:p>
          <a:p>
            <a:endParaRPr lang="en-AU" dirty="0"/>
          </a:p>
          <a:p>
            <a:endParaRPr lang="en-AU" dirty="0"/>
          </a:p>
        </p:txBody>
      </p:sp>
      <p:pic>
        <p:nvPicPr>
          <p:cNvPr id="4" name="Picture 2" descr="ImagotypeMackay_highRes">
            <a:extLst>
              <a:ext uri="{FF2B5EF4-FFF2-40B4-BE49-F238E27FC236}">
                <a16:creationId xmlns:a16="http://schemas.microsoft.com/office/drawing/2014/main" id="{EC77E45A-A4E4-486C-B8FA-4452E33A2FD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6894" y="189397"/>
            <a:ext cx="1677018" cy="1677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484510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61322B-82AD-488E-A5BB-81A2B4EC6327}"/>
              </a:ext>
            </a:extLst>
          </p:cNvPr>
          <p:cNvSpPr>
            <a:spLocks noGrp="1"/>
          </p:cNvSpPr>
          <p:nvPr>
            <p:ph type="title"/>
          </p:nvPr>
        </p:nvSpPr>
        <p:spPr>
          <a:xfrm>
            <a:off x="3238500" y="365125"/>
            <a:ext cx="8115300" cy="1325563"/>
          </a:xfrm>
        </p:spPr>
        <p:txBody>
          <a:bodyPr/>
          <a:lstStyle/>
          <a:p>
            <a:r>
              <a:rPr lang="en-AU" b="1" dirty="0"/>
              <a:t>BREAKING THE LEASE </a:t>
            </a:r>
          </a:p>
        </p:txBody>
      </p:sp>
      <p:sp>
        <p:nvSpPr>
          <p:cNvPr id="3" name="Content Placeholder 2">
            <a:extLst>
              <a:ext uri="{FF2B5EF4-FFF2-40B4-BE49-F238E27FC236}">
                <a16:creationId xmlns:a16="http://schemas.microsoft.com/office/drawing/2014/main" id="{54FDCFF8-2132-48CB-989B-90F846385D92}"/>
              </a:ext>
            </a:extLst>
          </p:cNvPr>
          <p:cNvSpPr>
            <a:spLocks noGrp="1"/>
          </p:cNvSpPr>
          <p:nvPr>
            <p:ph idx="1"/>
          </p:nvPr>
        </p:nvSpPr>
        <p:spPr/>
        <p:txBody>
          <a:bodyPr>
            <a:normAutofit fontScale="92500" lnSpcReduction="10000"/>
          </a:bodyPr>
          <a:lstStyle/>
          <a:p>
            <a:r>
              <a:rPr lang="en-AU" dirty="0"/>
              <a:t>If a tenant or lessor seeks to end a tenancy other than in a way provided for in the Act, the tenant/lessor is in breach of the agreement and Act.  </a:t>
            </a:r>
          </a:p>
          <a:p>
            <a:r>
              <a:rPr lang="en-AU" dirty="0"/>
              <a:t>This is commonly referred to as “breaking the lease” or a “break-lease”.</a:t>
            </a:r>
          </a:p>
          <a:p>
            <a:r>
              <a:rPr lang="en-AU" dirty="0"/>
              <a:t>If a tenant or lessor breaks the lease, the other party is then entitled to seek compensation arising from the breach.</a:t>
            </a:r>
          </a:p>
          <a:p>
            <a:r>
              <a:rPr lang="en-AU" dirty="0"/>
              <a:t>If the tenant breaks lease, the compensation the lessor may be entitled to seek includes:</a:t>
            </a:r>
          </a:p>
          <a:p>
            <a:pPr lvl="1"/>
            <a:r>
              <a:rPr lang="en-AU" dirty="0"/>
              <a:t>Rent until the end of the fixed-term or the property is re-let: whichever is soonest and subject to the lessor’s obligation to mitigate their losses;</a:t>
            </a:r>
          </a:p>
          <a:p>
            <a:pPr lvl="1"/>
            <a:r>
              <a:rPr lang="en-AU" dirty="0"/>
              <a:t>Re-letting fees, set at a maximum of 1 weeks rent plus GST; </a:t>
            </a:r>
          </a:p>
          <a:p>
            <a:pPr lvl="1"/>
            <a:r>
              <a:rPr lang="en-AU" dirty="0"/>
              <a:t>Reasonable re-advertising fees; and</a:t>
            </a:r>
          </a:p>
          <a:p>
            <a:pPr lvl="1"/>
            <a:r>
              <a:rPr lang="en-AU" dirty="0"/>
              <a:t>Any other reasonable costs incurred by the lessor as a result of the tenant’s breach. </a:t>
            </a:r>
          </a:p>
        </p:txBody>
      </p:sp>
      <p:pic>
        <p:nvPicPr>
          <p:cNvPr id="4" name="Picture 2" descr="ImagotypeMackay_highRes">
            <a:extLst>
              <a:ext uri="{FF2B5EF4-FFF2-40B4-BE49-F238E27FC236}">
                <a16:creationId xmlns:a16="http://schemas.microsoft.com/office/drawing/2014/main" id="{0A99441E-8E64-492B-82BC-77F3DB7B063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6894" y="189397"/>
            <a:ext cx="1677018" cy="1677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0569804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3B4E9-1F06-4DA0-879B-77FDC128DAA3}"/>
              </a:ext>
            </a:extLst>
          </p:cNvPr>
          <p:cNvSpPr>
            <a:spLocks noGrp="1"/>
          </p:cNvSpPr>
          <p:nvPr>
            <p:ph type="title"/>
          </p:nvPr>
        </p:nvSpPr>
        <p:spPr>
          <a:xfrm>
            <a:off x="2762054" y="365125"/>
            <a:ext cx="8591746" cy="1325563"/>
          </a:xfrm>
        </p:spPr>
        <p:txBody>
          <a:bodyPr>
            <a:normAutofit/>
          </a:bodyPr>
          <a:lstStyle/>
          <a:p>
            <a:r>
              <a:rPr lang="en-AU" b="1" dirty="0"/>
              <a:t>OPTIONS FOR VICTIMS WHO WANT TO STAY IN THEIR HOME </a:t>
            </a:r>
          </a:p>
        </p:txBody>
      </p:sp>
      <p:sp>
        <p:nvSpPr>
          <p:cNvPr id="3" name="Content Placeholder 2">
            <a:extLst>
              <a:ext uri="{FF2B5EF4-FFF2-40B4-BE49-F238E27FC236}">
                <a16:creationId xmlns:a16="http://schemas.microsoft.com/office/drawing/2014/main" id="{8C8579C3-FB20-4BF9-B6A6-6438CA0E2A3D}"/>
              </a:ext>
            </a:extLst>
          </p:cNvPr>
          <p:cNvSpPr>
            <a:spLocks noGrp="1"/>
          </p:cNvSpPr>
          <p:nvPr>
            <p:ph idx="1"/>
          </p:nvPr>
        </p:nvSpPr>
        <p:spPr>
          <a:xfrm>
            <a:off x="838200" y="2017335"/>
            <a:ext cx="10515600" cy="4159627"/>
          </a:xfrm>
        </p:spPr>
        <p:txBody>
          <a:bodyPr/>
          <a:lstStyle/>
          <a:p>
            <a:r>
              <a:rPr lang="en-AU" dirty="0"/>
              <a:t>Whilst the majority of domestic violence victims we assist choose to end their tenancy obligations, there are some who instead wish to stay in the property and end the perpetrators (usually their co-tenants) rights and obligations. </a:t>
            </a:r>
          </a:p>
          <a:p>
            <a:r>
              <a:rPr lang="en-AU" dirty="0"/>
              <a:t>The Act includes the following provisions:</a:t>
            </a:r>
          </a:p>
          <a:p>
            <a:pPr lvl="1"/>
            <a:r>
              <a:rPr lang="en-AU" dirty="0"/>
              <a:t>Section 245; and</a:t>
            </a:r>
          </a:p>
          <a:p>
            <a:pPr lvl="1"/>
            <a:r>
              <a:rPr lang="en-AU" dirty="0"/>
              <a:t>Section 246.</a:t>
            </a:r>
          </a:p>
        </p:txBody>
      </p:sp>
      <p:pic>
        <p:nvPicPr>
          <p:cNvPr id="4" name="Picture 2" descr="ImagotypeMackay_highRes">
            <a:extLst>
              <a:ext uri="{FF2B5EF4-FFF2-40B4-BE49-F238E27FC236}">
                <a16:creationId xmlns:a16="http://schemas.microsoft.com/office/drawing/2014/main" id="{985205CD-1C49-4F64-9282-89256BA0FF8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6894" y="189397"/>
            <a:ext cx="1677018" cy="1677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4" name="Picture 2" descr="Image result for safe home">
            <a:extLst>
              <a:ext uri="{FF2B5EF4-FFF2-40B4-BE49-F238E27FC236}">
                <a16:creationId xmlns:a16="http://schemas.microsoft.com/office/drawing/2014/main" id="{2F7206CD-F2B5-456C-9A3E-A5E8D4CAC1B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1398" y="4759325"/>
            <a:ext cx="2638425" cy="1733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29176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51BA1A-779D-46FF-8433-0B71919CEBAE}"/>
              </a:ext>
            </a:extLst>
          </p:cNvPr>
          <p:cNvSpPr>
            <a:spLocks noGrp="1"/>
          </p:cNvSpPr>
          <p:nvPr>
            <p:ph type="title"/>
          </p:nvPr>
        </p:nvSpPr>
        <p:spPr>
          <a:xfrm>
            <a:off x="2771480" y="365125"/>
            <a:ext cx="8582320" cy="1325563"/>
          </a:xfrm>
        </p:spPr>
        <p:txBody>
          <a:bodyPr/>
          <a:lstStyle/>
          <a:p>
            <a:r>
              <a:rPr lang="en-AU" b="1" dirty="0"/>
              <a:t>Section 245 – Injury to Domestic Associate</a:t>
            </a:r>
          </a:p>
        </p:txBody>
      </p:sp>
      <p:sp>
        <p:nvSpPr>
          <p:cNvPr id="3" name="Content Placeholder 2">
            <a:extLst>
              <a:ext uri="{FF2B5EF4-FFF2-40B4-BE49-F238E27FC236}">
                <a16:creationId xmlns:a16="http://schemas.microsoft.com/office/drawing/2014/main" id="{F13373F9-EC25-495E-8D37-3E6ACC8E8236}"/>
              </a:ext>
            </a:extLst>
          </p:cNvPr>
          <p:cNvSpPr>
            <a:spLocks noGrp="1"/>
          </p:cNvSpPr>
          <p:nvPr>
            <p:ph idx="1"/>
          </p:nvPr>
        </p:nvSpPr>
        <p:spPr>
          <a:xfrm>
            <a:off x="838200" y="1993900"/>
            <a:ext cx="10515600" cy="4368799"/>
          </a:xfrm>
        </p:spPr>
        <p:txBody>
          <a:bodyPr>
            <a:normAutofit fontScale="85000" lnSpcReduction="20000"/>
          </a:bodyPr>
          <a:lstStyle/>
          <a:p>
            <a:r>
              <a:rPr lang="en-AU" dirty="0"/>
              <a:t>Allows a domestic associate of a tenant or co-tenant to apply to the Tribunal (or Magistrates Court) for an order recognising the domestic associate as a tenant instead of the perpetrator tenant.  The order is made because the perpetrator has committed an act of domestic violence against the domestic associate. </a:t>
            </a:r>
          </a:p>
          <a:p>
            <a:r>
              <a:rPr lang="en-AU" dirty="0"/>
              <a:t>In making this order, the Tribunal must have regard to the following issues:</a:t>
            </a:r>
          </a:p>
          <a:p>
            <a:pPr lvl="1"/>
            <a:r>
              <a:rPr lang="en-AU" sz="2800" dirty="0"/>
              <a:t>whether the person has applied for a protection order against the person’s domestic associate; </a:t>
            </a:r>
          </a:p>
          <a:p>
            <a:pPr lvl="1"/>
            <a:r>
              <a:rPr lang="en-AU" sz="2800" dirty="0"/>
              <a:t>if an application was made—whether a domestic violence order was made and, if made, whether it is in force;</a:t>
            </a:r>
          </a:p>
          <a:p>
            <a:pPr lvl="1"/>
            <a:r>
              <a:rPr lang="en-AU" sz="2800" dirty="0"/>
              <a:t>if a domestic violence order has been made—whether a condition was imposed prohibiting the person’s domestic associate from entering, or remaining, on the premises.</a:t>
            </a:r>
          </a:p>
          <a:p>
            <a:r>
              <a:rPr lang="en-AU" dirty="0"/>
              <a:t>This section also allows the Tribunal to make other orders, for example orders about the rental bond and tenancy databases (discussed later on). </a:t>
            </a:r>
          </a:p>
          <a:p>
            <a:endParaRPr lang="en-AU" dirty="0"/>
          </a:p>
        </p:txBody>
      </p:sp>
      <p:pic>
        <p:nvPicPr>
          <p:cNvPr id="4" name="Picture 2" descr="ImagotypeMackay_highRes">
            <a:extLst>
              <a:ext uri="{FF2B5EF4-FFF2-40B4-BE49-F238E27FC236}">
                <a16:creationId xmlns:a16="http://schemas.microsoft.com/office/drawing/2014/main" id="{94AAE732-2853-48F9-A915-7C40965032E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6894" y="189397"/>
            <a:ext cx="1677018" cy="1677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1298950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B68AE9-DCCB-4D3A-BE6B-3DD564DAE861}"/>
              </a:ext>
            </a:extLst>
          </p:cNvPr>
          <p:cNvSpPr>
            <a:spLocks noGrp="1"/>
          </p:cNvSpPr>
          <p:nvPr>
            <p:ph type="title"/>
          </p:nvPr>
        </p:nvSpPr>
        <p:spPr>
          <a:xfrm>
            <a:off x="2837468" y="365125"/>
            <a:ext cx="8516332" cy="1325563"/>
          </a:xfrm>
        </p:spPr>
        <p:txBody>
          <a:bodyPr/>
          <a:lstStyle/>
          <a:p>
            <a:r>
              <a:rPr lang="en-AU" b="1" dirty="0"/>
              <a:t>Section 246 – Injury or Damage affecting occupants</a:t>
            </a:r>
          </a:p>
        </p:txBody>
      </p:sp>
      <p:sp>
        <p:nvSpPr>
          <p:cNvPr id="3" name="Content Placeholder 2">
            <a:extLst>
              <a:ext uri="{FF2B5EF4-FFF2-40B4-BE49-F238E27FC236}">
                <a16:creationId xmlns:a16="http://schemas.microsoft.com/office/drawing/2014/main" id="{7D49FE75-1BC9-4BCC-A91B-26108FD752BF}"/>
              </a:ext>
            </a:extLst>
          </p:cNvPr>
          <p:cNvSpPr>
            <a:spLocks noGrp="1"/>
          </p:cNvSpPr>
          <p:nvPr>
            <p:ph idx="1"/>
          </p:nvPr>
        </p:nvSpPr>
        <p:spPr>
          <a:xfrm>
            <a:off x="838200" y="2092751"/>
            <a:ext cx="10515600" cy="4084212"/>
          </a:xfrm>
        </p:spPr>
        <p:txBody>
          <a:bodyPr/>
          <a:lstStyle/>
          <a:p>
            <a:r>
              <a:rPr lang="en-AU" dirty="0"/>
              <a:t>Similar to section 245 but applies to a person who is an occupant of the premises, but is not named as a tenant on the tenancy agreement. </a:t>
            </a:r>
          </a:p>
        </p:txBody>
      </p:sp>
      <p:pic>
        <p:nvPicPr>
          <p:cNvPr id="4" name="Picture 2" descr="ImagotypeMackay_highRes">
            <a:extLst>
              <a:ext uri="{FF2B5EF4-FFF2-40B4-BE49-F238E27FC236}">
                <a16:creationId xmlns:a16="http://schemas.microsoft.com/office/drawing/2014/main" id="{858F8140-85CB-406B-B64D-ED182ED660D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6894" y="189397"/>
            <a:ext cx="1677018" cy="1677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332726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1AAB8F-2DAB-4550-A628-4E92D5264E22}"/>
              </a:ext>
            </a:extLst>
          </p:cNvPr>
          <p:cNvSpPr>
            <a:spLocks noGrp="1"/>
          </p:cNvSpPr>
          <p:nvPr>
            <p:ph type="title"/>
          </p:nvPr>
        </p:nvSpPr>
        <p:spPr/>
        <p:txBody>
          <a:bodyPr/>
          <a:lstStyle/>
          <a:p>
            <a:pPr algn="ctr"/>
            <a:r>
              <a:rPr lang="en-AU" b="1" dirty="0"/>
              <a:t>DISCLAIMER</a:t>
            </a:r>
          </a:p>
        </p:txBody>
      </p:sp>
      <p:sp>
        <p:nvSpPr>
          <p:cNvPr id="3" name="Content Placeholder 2">
            <a:extLst>
              <a:ext uri="{FF2B5EF4-FFF2-40B4-BE49-F238E27FC236}">
                <a16:creationId xmlns:a16="http://schemas.microsoft.com/office/drawing/2014/main" id="{08E94F8D-A90D-4FD7-864C-BDD1D8940695}"/>
              </a:ext>
            </a:extLst>
          </p:cNvPr>
          <p:cNvSpPr>
            <a:spLocks noGrp="1"/>
          </p:cNvSpPr>
          <p:nvPr>
            <p:ph idx="1"/>
          </p:nvPr>
        </p:nvSpPr>
        <p:spPr/>
        <p:txBody>
          <a:bodyPr/>
          <a:lstStyle/>
          <a:p>
            <a:pPr marL="82550" indent="0" algn="ctr">
              <a:buFont typeface="Wingdings 2" panose="05020102010507070707" pitchFamily="18" charset="2"/>
              <a:buNone/>
              <a:defRPr/>
            </a:pPr>
            <a:endParaRPr lang="en-GB" dirty="0"/>
          </a:p>
          <a:p>
            <a:pPr marL="82550" indent="0" algn="ctr">
              <a:buFont typeface="Wingdings 2" panose="05020102010507070707" pitchFamily="18" charset="2"/>
              <a:buNone/>
              <a:defRPr/>
            </a:pPr>
            <a:r>
              <a:rPr lang="en-GB" dirty="0"/>
              <a:t>The content in this publication is intended only to provide a summary and general overview on matters.  It is not intended to be comprehensive nor does it constitute legal advice.  </a:t>
            </a:r>
          </a:p>
          <a:p>
            <a:pPr marL="82550" indent="0" algn="ctr">
              <a:buFont typeface="Wingdings 2" panose="05020102010507070707" pitchFamily="18" charset="2"/>
              <a:buNone/>
              <a:defRPr/>
            </a:pPr>
            <a:r>
              <a:rPr lang="en-GB" dirty="0"/>
              <a:t>We attempt to ensure that the content is current but we do not guarantee its currency.  </a:t>
            </a:r>
          </a:p>
          <a:p>
            <a:pPr marL="82550" indent="0" algn="ctr">
              <a:buFont typeface="Wingdings 2" panose="05020102010507070707" pitchFamily="18" charset="2"/>
              <a:buNone/>
              <a:defRPr/>
            </a:pPr>
            <a:r>
              <a:rPr lang="en-GB" dirty="0"/>
              <a:t>You should seek legal or other professional advice before acting or relying on any of the content in this publication. </a:t>
            </a:r>
            <a:endParaRPr lang="en-AU" dirty="0"/>
          </a:p>
          <a:p>
            <a:endParaRPr lang="en-AU" dirty="0"/>
          </a:p>
        </p:txBody>
      </p:sp>
      <p:pic>
        <p:nvPicPr>
          <p:cNvPr id="4" name="Picture 2" descr="ImagotypeMackay_highRes">
            <a:extLst>
              <a:ext uri="{FF2B5EF4-FFF2-40B4-BE49-F238E27FC236}">
                <a16:creationId xmlns:a16="http://schemas.microsoft.com/office/drawing/2014/main" id="{55D27C18-189B-4E16-8355-B0DC1FA50AD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6894" y="189397"/>
            <a:ext cx="1677018" cy="1677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269138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E42CFD-82F7-4F60-800A-544F8873D47B}"/>
              </a:ext>
            </a:extLst>
          </p:cNvPr>
          <p:cNvSpPr>
            <a:spLocks noGrp="1"/>
          </p:cNvSpPr>
          <p:nvPr>
            <p:ph type="title"/>
          </p:nvPr>
        </p:nvSpPr>
        <p:spPr>
          <a:xfrm>
            <a:off x="2828040" y="365125"/>
            <a:ext cx="8525759" cy="1325563"/>
          </a:xfrm>
        </p:spPr>
        <p:txBody>
          <a:bodyPr>
            <a:normAutofit fontScale="90000"/>
          </a:bodyPr>
          <a:lstStyle/>
          <a:p>
            <a:r>
              <a:rPr lang="en-AU" b="1" dirty="0"/>
              <a:t>PROTECTION ORDERS: OUSTER CLAUSES </a:t>
            </a:r>
            <a:r>
              <a:rPr lang="en-AU" b="1" i="1" dirty="0"/>
              <a:t>Domestic and Family Violence Protection Act 2012</a:t>
            </a:r>
            <a:endParaRPr lang="en-AU" b="1" dirty="0"/>
          </a:p>
        </p:txBody>
      </p:sp>
      <p:sp>
        <p:nvSpPr>
          <p:cNvPr id="3" name="Content Placeholder 2">
            <a:extLst>
              <a:ext uri="{FF2B5EF4-FFF2-40B4-BE49-F238E27FC236}">
                <a16:creationId xmlns:a16="http://schemas.microsoft.com/office/drawing/2014/main" id="{EE002DD9-FA38-4851-ACFD-8B05B222CF47}"/>
              </a:ext>
            </a:extLst>
          </p:cNvPr>
          <p:cNvSpPr>
            <a:spLocks noGrp="1"/>
          </p:cNvSpPr>
          <p:nvPr>
            <p:ph idx="1"/>
          </p:nvPr>
        </p:nvSpPr>
        <p:spPr>
          <a:xfrm>
            <a:off x="838200" y="2139885"/>
            <a:ext cx="10515600" cy="4037078"/>
          </a:xfrm>
        </p:spPr>
        <p:txBody>
          <a:bodyPr>
            <a:normAutofit fontScale="92500" lnSpcReduction="10000"/>
          </a:bodyPr>
          <a:lstStyle/>
          <a:p>
            <a:pPr marL="0" indent="0">
              <a:buNone/>
            </a:pPr>
            <a:r>
              <a:rPr lang="en-AU" b="1" dirty="0"/>
              <a:t>Section 63 Ouster condition</a:t>
            </a:r>
          </a:p>
          <a:p>
            <a:pPr marL="514350" indent="-514350">
              <a:buAutoNum type="arabicParenBoth"/>
            </a:pPr>
            <a:r>
              <a:rPr lang="en-AU" dirty="0"/>
              <a:t>Without limiting section 57, the court may impose a condition (an ouster condition) on the respondent that prohibits the respondent from doing all or any of the following in relation to stated premises—</a:t>
            </a:r>
          </a:p>
          <a:p>
            <a:pPr marL="457200" lvl="1" indent="0">
              <a:buNone/>
            </a:pPr>
            <a:r>
              <a:rPr lang="en-AU" dirty="0"/>
              <a:t>(a)remaining at the premises;</a:t>
            </a:r>
          </a:p>
          <a:p>
            <a:pPr marL="457200" lvl="1" indent="0">
              <a:buNone/>
            </a:pPr>
            <a:r>
              <a:rPr lang="en-AU" dirty="0"/>
              <a:t>(b)entering or attempting to enter the premises;</a:t>
            </a:r>
          </a:p>
          <a:p>
            <a:pPr marL="457200" lvl="1" indent="0">
              <a:buNone/>
            </a:pPr>
            <a:r>
              <a:rPr lang="en-AU" dirty="0"/>
              <a:t>(c)approaching within a stated distance of the premises.</a:t>
            </a:r>
          </a:p>
          <a:p>
            <a:pPr marL="457200" lvl="1" indent="0">
              <a:buNone/>
            </a:pPr>
            <a:r>
              <a:rPr lang="en-AU" sz="1600" dirty="0"/>
              <a:t>Notes—If an ouster condition is imposed on a respondent who is a tenant, the aggrieved may be able to apply under the </a:t>
            </a:r>
            <a:r>
              <a:rPr lang="en-AU" sz="1600" i="1" dirty="0"/>
              <a:t>Residential Tenancies and Rooming Accommodation Act 2008</a:t>
            </a:r>
            <a:r>
              <a:rPr lang="en-AU" sz="1600" dirty="0"/>
              <a:t>, section 245 for an order to be recognised as the tenant instead of the respondent, or under the</a:t>
            </a:r>
            <a:r>
              <a:rPr lang="en-AU" sz="1600" i="1" dirty="0"/>
              <a:t> Residential Tenancies and Rooming Accommodation Act 2008</a:t>
            </a:r>
            <a:r>
              <a:rPr lang="en-AU" sz="1600" dirty="0"/>
              <a:t>, section 321 for an order terminating the tenancy.</a:t>
            </a:r>
          </a:p>
          <a:p>
            <a:pPr marL="457200" lvl="1" indent="0">
              <a:buNone/>
            </a:pPr>
            <a:r>
              <a:rPr lang="en-AU" sz="1600" dirty="0"/>
              <a:t>Sections 139 and 140 allow particular applications made under the </a:t>
            </a:r>
            <a:r>
              <a:rPr lang="en-AU" sz="1600" i="1" dirty="0"/>
              <a:t>Residential Tenancies and Rooming Accommodation Act 2008 </a:t>
            </a:r>
            <a:r>
              <a:rPr lang="en-AU" sz="1600" dirty="0"/>
              <a:t>to be made to a Magistrates Court, or removed to a Magistrates Court, if an application for a protection order or a variation of a domestic violence order has been made to the court</a:t>
            </a:r>
          </a:p>
        </p:txBody>
      </p:sp>
      <p:pic>
        <p:nvPicPr>
          <p:cNvPr id="4" name="Picture 2" descr="ImagotypeMackay_highRes">
            <a:extLst>
              <a:ext uri="{FF2B5EF4-FFF2-40B4-BE49-F238E27FC236}">
                <a16:creationId xmlns:a16="http://schemas.microsoft.com/office/drawing/2014/main" id="{AC40DF6E-1417-48FF-BA00-89DA4C8917F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6894" y="189397"/>
            <a:ext cx="1677018" cy="1677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9975615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FFEA81-118D-462C-B5D1-676E18BA94CB}"/>
              </a:ext>
            </a:extLst>
          </p:cNvPr>
          <p:cNvSpPr>
            <a:spLocks noGrp="1"/>
          </p:cNvSpPr>
          <p:nvPr>
            <p:ph type="title"/>
          </p:nvPr>
        </p:nvSpPr>
        <p:spPr>
          <a:xfrm>
            <a:off x="2724346" y="365125"/>
            <a:ext cx="8629454" cy="1325563"/>
          </a:xfrm>
        </p:spPr>
        <p:txBody>
          <a:bodyPr>
            <a:normAutofit fontScale="90000"/>
          </a:bodyPr>
          <a:lstStyle/>
          <a:p>
            <a:r>
              <a:rPr lang="en-AU" b="1" dirty="0"/>
              <a:t>Sections 139 and 140 of the </a:t>
            </a:r>
            <a:r>
              <a:rPr lang="en-AU" b="1" i="1" dirty="0"/>
              <a:t>Domestic and Family Violence Protection Act 2012</a:t>
            </a:r>
          </a:p>
        </p:txBody>
      </p:sp>
      <p:sp>
        <p:nvSpPr>
          <p:cNvPr id="3" name="Content Placeholder 2">
            <a:extLst>
              <a:ext uri="{FF2B5EF4-FFF2-40B4-BE49-F238E27FC236}">
                <a16:creationId xmlns:a16="http://schemas.microsoft.com/office/drawing/2014/main" id="{F1A9998D-4997-4559-B5C7-74FD66222807}"/>
              </a:ext>
            </a:extLst>
          </p:cNvPr>
          <p:cNvSpPr>
            <a:spLocks noGrp="1"/>
          </p:cNvSpPr>
          <p:nvPr>
            <p:ph idx="1"/>
          </p:nvPr>
        </p:nvSpPr>
        <p:spPr>
          <a:xfrm>
            <a:off x="838200" y="2017335"/>
            <a:ext cx="10515600" cy="4159627"/>
          </a:xfrm>
        </p:spPr>
        <p:txBody>
          <a:bodyPr>
            <a:normAutofit fontScale="92500" lnSpcReduction="20000"/>
          </a:bodyPr>
          <a:lstStyle/>
          <a:p>
            <a:pPr marL="0" indent="0">
              <a:buNone/>
            </a:pPr>
            <a:r>
              <a:rPr lang="en-AU" sz="2000" b="1" dirty="0"/>
              <a:t>139 Tenancy application may be made in Magistrates Court</a:t>
            </a:r>
          </a:p>
          <a:p>
            <a:pPr marL="514350" indent="-514350">
              <a:buAutoNum type="arabicParenBoth"/>
            </a:pPr>
            <a:r>
              <a:rPr lang="en-AU" sz="2000" dirty="0"/>
              <a:t>This section applies if a person makes an application for a protection order, or a variation of a domestic violence order, to a Magistrates Court.</a:t>
            </a:r>
          </a:p>
          <a:p>
            <a:pPr marL="514350" indent="-514350">
              <a:buAutoNum type="arabicParenBoth"/>
            </a:pPr>
            <a:r>
              <a:rPr lang="en-AU" sz="2000" dirty="0"/>
              <a:t>The person may make an application to the Magistrates Court, instead of to QCAT, for an order under the </a:t>
            </a:r>
            <a:r>
              <a:rPr lang="en-AU" sz="2000" i="1" dirty="0"/>
              <a:t>Residential Tenancies and Rooming Accommodation Act 2008</a:t>
            </a:r>
            <a:r>
              <a:rPr lang="en-AU" sz="2000" dirty="0"/>
              <a:t>, sections 245, 321 or 323.</a:t>
            </a:r>
          </a:p>
          <a:p>
            <a:pPr marL="514350" indent="-514350">
              <a:buAutoNum type="arabicParenBoth"/>
            </a:pPr>
            <a:endParaRPr lang="en-AU" sz="2000" dirty="0"/>
          </a:p>
          <a:p>
            <a:pPr marL="0" indent="0">
              <a:buNone/>
            </a:pPr>
            <a:r>
              <a:rPr lang="en-AU" sz="2000" b="1" dirty="0"/>
              <a:t>140 Tenancy application may be removed to Magistrates Court</a:t>
            </a:r>
          </a:p>
          <a:p>
            <a:pPr marL="514350" indent="-514350">
              <a:buAutoNum type="arabicParenBoth"/>
            </a:pPr>
            <a:r>
              <a:rPr lang="en-AU" sz="2000" dirty="0"/>
              <a:t>This section applies if – </a:t>
            </a:r>
          </a:p>
          <a:p>
            <a:pPr marL="457200" lvl="1" indent="0">
              <a:buNone/>
            </a:pPr>
            <a:r>
              <a:rPr lang="en-AU" sz="2000" dirty="0"/>
              <a:t>(a)an application for a protection order, or a variation of a domestic violence order, is made to a Magistrates Court; and</a:t>
            </a:r>
          </a:p>
          <a:p>
            <a:pPr marL="457200" lvl="1" indent="0">
              <a:buNone/>
            </a:pPr>
            <a:r>
              <a:rPr lang="en-AU" sz="2000" dirty="0"/>
              <a:t>(b)the aggrieved or respondent makes an application (a tenancy application) to QCAT for an order under the Residential Tenancies and Rooming Accommodation Act 2008, sections 245, 321 or 323.</a:t>
            </a:r>
          </a:p>
          <a:p>
            <a:pPr marL="457200" lvl="1" indent="0">
              <a:buNone/>
            </a:pPr>
            <a:r>
              <a:rPr lang="en-AU" sz="2000" dirty="0"/>
              <a:t>(2) The Magistrates Court may, on application of either the aggrieved or respondent and if the court considers it appropriate, order that the tenancy application be removed to the Magistrates Court.</a:t>
            </a:r>
          </a:p>
        </p:txBody>
      </p:sp>
      <p:pic>
        <p:nvPicPr>
          <p:cNvPr id="4" name="Picture 2" descr="ImagotypeMackay_highRes">
            <a:extLst>
              <a:ext uri="{FF2B5EF4-FFF2-40B4-BE49-F238E27FC236}">
                <a16:creationId xmlns:a16="http://schemas.microsoft.com/office/drawing/2014/main" id="{3EC31D77-5A4B-4912-B2FD-732D810320E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6894" y="189397"/>
            <a:ext cx="1677018" cy="1677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9380463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04074C-4F3F-48BC-957D-1083696DAAE6}"/>
              </a:ext>
            </a:extLst>
          </p:cNvPr>
          <p:cNvSpPr>
            <a:spLocks noGrp="1"/>
          </p:cNvSpPr>
          <p:nvPr>
            <p:ph type="title"/>
          </p:nvPr>
        </p:nvSpPr>
        <p:spPr>
          <a:xfrm>
            <a:off x="2692400" y="365125"/>
            <a:ext cx="8661400" cy="1325563"/>
          </a:xfrm>
        </p:spPr>
        <p:txBody>
          <a:bodyPr/>
          <a:lstStyle/>
          <a:p>
            <a:r>
              <a:rPr lang="en-AU" b="1" dirty="0"/>
              <a:t>BOND TRANSFERS</a:t>
            </a:r>
          </a:p>
        </p:txBody>
      </p:sp>
      <p:sp>
        <p:nvSpPr>
          <p:cNvPr id="3" name="Content Placeholder 2">
            <a:extLst>
              <a:ext uri="{FF2B5EF4-FFF2-40B4-BE49-F238E27FC236}">
                <a16:creationId xmlns:a16="http://schemas.microsoft.com/office/drawing/2014/main" id="{FDBA5FA3-DCAA-44FB-97B8-D58D4C2C04CD}"/>
              </a:ext>
            </a:extLst>
          </p:cNvPr>
          <p:cNvSpPr>
            <a:spLocks noGrp="1"/>
          </p:cNvSpPr>
          <p:nvPr>
            <p:ph idx="1"/>
          </p:nvPr>
        </p:nvSpPr>
        <p:spPr/>
        <p:txBody>
          <a:bodyPr>
            <a:normAutofit fontScale="92500" lnSpcReduction="20000"/>
          </a:bodyPr>
          <a:lstStyle/>
          <a:p>
            <a:r>
              <a:rPr lang="en-AU" dirty="0"/>
              <a:t>If one tenant leaves a tenancy, but the other tenant/s remain, the vacating tenant is not automatically entitled to a refund of their share of the bond. </a:t>
            </a:r>
          </a:p>
          <a:p>
            <a:r>
              <a:rPr lang="en-AU" dirty="0"/>
              <a:t>If the other tenant/s agree to re-pay the tenant their share of the bond, the tenants can sign an RTA Form 6 “Change of Bond Contributors” to transfer ownership of the bond to the remaining tenant/s.  </a:t>
            </a:r>
          </a:p>
          <a:p>
            <a:r>
              <a:rPr lang="en-AU" dirty="0"/>
              <a:t>The RTA does not handle the transfer of money between tenants when a Form 6 is lodged. </a:t>
            </a:r>
          </a:p>
          <a:p>
            <a:r>
              <a:rPr lang="en-AU" dirty="0"/>
              <a:t>The RTA Form 6 should be lodged simultaneously with the transfer of money between tenants. </a:t>
            </a:r>
          </a:p>
          <a:p>
            <a:r>
              <a:rPr lang="en-AU" dirty="0"/>
              <a:t>If the parties are unable to reach an agreement about a bond transfer, the vacating tenant can apply for a bond refund – however, these can be challenging… </a:t>
            </a:r>
          </a:p>
          <a:p>
            <a:endParaRPr lang="en-AU" dirty="0"/>
          </a:p>
        </p:txBody>
      </p:sp>
      <p:pic>
        <p:nvPicPr>
          <p:cNvPr id="4" name="Picture 2" descr="ImagotypeMackay_highRes">
            <a:extLst>
              <a:ext uri="{FF2B5EF4-FFF2-40B4-BE49-F238E27FC236}">
                <a16:creationId xmlns:a16="http://schemas.microsoft.com/office/drawing/2014/main" id="{3CA12FE7-E835-451B-AE3B-7319B4D9162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6894" y="189397"/>
            <a:ext cx="1677018" cy="1677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6472225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C7A3D2-7010-40ED-A7C5-2D4750F42475}"/>
              </a:ext>
            </a:extLst>
          </p:cNvPr>
          <p:cNvSpPr>
            <a:spLocks noGrp="1"/>
          </p:cNvSpPr>
          <p:nvPr>
            <p:ph type="title"/>
          </p:nvPr>
        </p:nvSpPr>
        <p:spPr>
          <a:xfrm>
            <a:off x="2647784" y="365125"/>
            <a:ext cx="8706016" cy="1325563"/>
          </a:xfrm>
        </p:spPr>
        <p:txBody>
          <a:bodyPr/>
          <a:lstStyle/>
          <a:p>
            <a:r>
              <a:rPr lang="en-AU" b="1" dirty="0"/>
              <a:t>BOND REFUNDS - GENERAL</a:t>
            </a:r>
          </a:p>
        </p:txBody>
      </p:sp>
      <p:sp>
        <p:nvSpPr>
          <p:cNvPr id="3" name="Content Placeholder 2">
            <a:extLst>
              <a:ext uri="{FF2B5EF4-FFF2-40B4-BE49-F238E27FC236}">
                <a16:creationId xmlns:a16="http://schemas.microsoft.com/office/drawing/2014/main" id="{F2F2E774-9995-47DC-9047-A70C1C7A9B49}"/>
              </a:ext>
            </a:extLst>
          </p:cNvPr>
          <p:cNvSpPr>
            <a:spLocks noGrp="1"/>
          </p:cNvSpPr>
          <p:nvPr>
            <p:ph idx="1"/>
          </p:nvPr>
        </p:nvSpPr>
        <p:spPr>
          <a:xfrm>
            <a:off x="838200" y="2111603"/>
            <a:ext cx="10515600" cy="4065359"/>
          </a:xfrm>
        </p:spPr>
        <p:txBody>
          <a:bodyPr>
            <a:normAutofit lnSpcReduction="10000"/>
          </a:bodyPr>
          <a:lstStyle/>
          <a:p>
            <a:r>
              <a:rPr lang="en-AU" dirty="0"/>
              <a:t>At the end of the tenancy, the tenant/s and/or lessor can apply for a bond refund as follows:</a:t>
            </a:r>
          </a:p>
          <a:p>
            <a:pPr lvl="1"/>
            <a:r>
              <a:rPr lang="en-AU" dirty="0"/>
              <a:t>By completing an RTA Form 4 “Bond Refund” after the tenancy has ended.</a:t>
            </a:r>
          </a:p>
          <a:p>
            <a:pPr lvl="1"/>
            <a:r>
              <a:rPr lang="en-AU" dirty="0"/>
              <a:t>The Form 4 can be completed jointly by all tenants and lessors if the parties are in agreement about how the bond is to be paid.</a:t>
            </a:r>
          </a:p>
          <a:p>
            <a:pPr lvl="1"/>
            <a:r>
              <a:rPr lang="en-AU" dirty="0"/>
              <a:t>The Form 4 can be completed individually if the parties do not reach an agreement about how the bond is to be paid.</a:t>
            </a:r>
          </a:p>
          <a:p>
            <a:pPr lvl="1"/>
            <a:r>
              <a:rPr lang="en-AU" dirty="0"/>
              <a:t>If the RTA receives a Form 4 signed by only one party to                                                           the agreement, the RTA will then notify the other parties                                                         about the bond claim.  The RTA will allow the other                                                          parties fourteen (14) days to dispute the first bond claim.                                                                                                                                     </a:t>
            </a:r>
          </a:p>
        </p:txBody>
      </p:sp>
      <p:pic>
        <p:nvPicPr>
          <p:cNvPr id="4" name="Picture 2" descr="ImagotypeMackay_highRes">
            <a:extLst>
              <a:ext uri="{FF2B5EF4-FFF2-40B4-BE49-F238E27FC236}">
                <a16:creationId xmlns:a16="http://schemas.microsoft.com/office/drawing/2014/main" id="{EF437A40-F591-4908-80E1-C53083AF11C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6894" y="189397"/>
            <a:ext cx="1677018" cy="1677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2" name="Picture 2" descr="Image result for money australian">
            <a:extLst>
              <a:ext uri="{FF2B5EF4-FFF2-40B4-BE49-F238E27FC236}">
                <a16:creationId xmlns:a16="http://schemas.microsoft.com/office/drawing/2014/main" id="{F1937ADB-5A4B-4BFB-BA70-439E1B61407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38661" y="4749931"/>
            <a:ext cx="2847975" cy="1600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973150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8C13C-D9ED-4233-80E3-3111EE263B1C}"/>
              </a:ext>
            </a:extLst>
          </p:cNvPr>
          <p:cNvSpPr>
            <a:spLocks noGrp="1"/>
          </p:cNvSpPr>
          <p:nvPr>
            <p:ph type="title"/>
          </p:nvPr>
        </p:nvSpPr>
        <p:spPr>
          <a:xfrm>
            <a:off x="2724346" y="365125"/>
            <a:ext cx="8629454" cy="1325563"/>
          </a:xfrm>
        </p:spPr>
        <p:txBody>
          <a:bodyPr/>
          <a:lstStyle/>
          <a:p>
            <a:r>
              <a:rPr lang="en-AU" b="1" dirty="0"/>
              <a:t>BONDS - DISPUTES</a:t>
            </a:r>
          </a:p>
        </p:txBody>
      </p:sp>
      <p:sp>
        <p:nvSpPr>
          <p:cNvPr id="3" name="Content Placeholder 2">
            <a:extLst>
              <a:ext uri="{FF2B5EF4-FFF2-40B4-BE49-F238E27FC236}">
                <a16:creationId xmlns:a16="http://schemas.microsoft.com/office/drawing/2014/main" id="{2017B2C8-9F98-436C-BE9D-D626A5585F4E}"/>
              </a:ext>
            </a:extLst>
          </p:cNvPr>
          <p:cNvSpPr>
            <a:spLocks noGrp="1"/>
          </p:cNvSpPr>
          <p:nvPr>
            <p:ph idx="1"/>
          </p:nvPr>
        </p:nvSpPr>
        <p:spPr/>
        <p:txBody>
          <a:bodyPr>
            <a:normAutofit lnSpcReduction="10000"/>
          </a:bodyPr>
          <a:lstStyle/>
          <a:p>
            <a:r>
              <a:rPr lang="en-AU" dirty="0"/>
              <a:t>If a party receives notice from the RTA of a bond claim, and they do not agree with the proposed bond claim, they must lodge an RTA Form 16 “Dispute Resolution Request” within fourteen (14) days of receiving notice. </a:t>
            </a:r>
          </a:p>
          <a:p>
            <a:r>
              <a:rPr lang="en-AU" dirty="0"/>
              <a:t>If the RTA receives a Form 16, the RTA will then arrange conciliation.  Conciliation is free.</a:t>
            </a:r>
          </a:p>
          <a:p>
            <a:r>
              <a:rPr lang="en-AU" dirty="0"/>
              <a:t>If conciliation does not result in an agreement, the RTA will then issue a Notice of Unresolved Dispute (“NURD”).</a:t>
            </a:r>
          </a:p>
          <a:p>
            <a:r>
              <a:rPr lang="en-AU" dirty="0"/>
              <a:t>If a NURD is issued, the party required to dispute the                                    bond claim will have only seven (7) days to file a QCAT                          application seeking a Tribunal order about the bond. </a:t>
            </a:r>
          </a:p>
          <a:p>
            <a:endParaRPr lang="en-AU" dirty="0"/>
          </a:p>
        </p:txBody>
      </p:sp>
      <p:pic>
        <p:nvPicPr>
          <p:cNvPr id="4" name="Picture 2" descr="ImagotypeMackay_highRes">
            <a:extLst>
              <a:ext uri="{FF2B5EF4-FFF2-40B4-BE49-F238E27FC236}">
                <a16:creationId xmlns:a16="http://schemas.microsoft.com/office/drawing/2014/main" id="{26D762C4-1E02-4098-8216-67216CEADDD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6894" y="189397"/>
            <a:ext cx="1677018" cy="1677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8" name="Picture 4" descr="Image result for dispute money">
            <a:extLst>
              <a:ext uri="{FF2B5EF4-FFF2-40B4-BE49-F238E27FC236}">
                <a16:creationId xmlns:a16="http://schemas.microsoft.com/office/drawing/2014/main" id="{048E388C-786E-4F44-B2AA-6B5A0DEDAF7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74571" y="4797425"/>
            <a:ext cx="2705100" cy="1695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055556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83C891-2FF3-45CB-A0FA-91EDDB3465AF}"/>
              </a:ext>
            </a:extLst>
          </p:cNvPr>
          <p:cNvSpPr>
            <a:spLocks noGrp="1"/>
          </p:cNvSpPr>
          <p:nvPr>
            <p:ph type="title"/>
          </p:nvPr>
        </p:nvSpPr>
        <p:spPr>
          <a:xfrm>
            <a:off x="2705100" y="365125"/>
            <a:ext cx="8648700" cy="1325563"/>
          </a:xfrm>
        </p:spPr>
        <p:txBody>
          <a:bodyPr/>
          <a:lstStyle/>
          <a:p>
            <a:r>
              <a:rPr lang="en-AU" b="1" dirty="0"/>
              <a:t>BOND DISPUTES - CONTINUED</a:t>
            </a:r>
          </a:p>
        </p:txBody>
      </p:sp>
      <p:sp>
        <p:nvSpPr>
          <p:cNvPr id="3" name="Content Placeholder 2">
            <a:extLst>
              <a:ext uri="{FF2B5EF4-FFF2-40B4-BE49-F238E27FC236}">
                <a16:creationId xmlns:a16="http://schemas.microsoft.com/office/drawing/2014/main" id="{63D040DD-4ABE-4511-BADA-BEC8DC0890D0}"/>
              </a:ext>
            </a:extLst>
          </p:cNvPr>
          <p:cNvSpPr>
            <a:spLocks noGrp="1"/>
          </p:cNvSpPr>
          <p:nvPr>
            <p:ph idx="1"/>
          </p:nvPr>
        </p:nvSpPr>
        <p:spPr/>
        <p:txBody>
          <a:bodyPr/>
          <a:lstStyle/>
          <a:p>
            <a:r>
              <a:rPr lang="en-AU" dirty="0"/>
              <a:t>If a QCAT application is filed, the Tribunal can then make an order about how the bond is to be paid based on the facts/evidence presented by the parties. </a:t>
            </a:r>
          </a:p>
          <a:p>
            <a:r>
              <a:rPr lang="en-AU" dirty="0"/>
              <a:t>The Tribunal has limited jurisdiction to hear disputes about bonds between co-tenants.  The Act has been largely drafted to deal with disputes between lessors and tenants rather than tenants and tenants. </a:t>
            </a:r>
          </a:p>
          <a:p>
            <a:r>
              <a:rPr lang="en-AU" dirty="0"/>
              <a:t>If any of the timeframes are not met, the RTA will simply pay the bond in accordance with the first Form 4 the RTA received.</a:t>
            </a:r>
          </a:p>
          <a:p>
            <a:endParaRPr lang="en-AU" dirty="0"/>
          </a:p>
        </p:txBody>
      </p:sp>
      <p:pic>
        <p:nvPicPr>
          <p:cNvPr id="4" name="Picture 2" descr="ImagotypeMackay_highRes">
            <a:extLst>
              <a:ext uri="{FF2B5EF4-FFF2-40B4-BE49-F238E27FC236}">
                <a16:creationId xmlns:a16="http://schemas.microsoft.com/office/drawing/2014/main" id="{68C91398-75E6-42D4-8514-2EEFE1B49CE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6894" y="189397"/>
            <a:ext cx="1677018" cy="1677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7627406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28BC2E-15EB-463E-AB4C-3BB237917816}"/>
              </a:ext>
            </a:extLst>
          </p:cNvPr>
          <p:cNvSpPr>
            <a:spLocks noGrp="1"/>
          </p:cNvSpPr>
          <p:nvPr>
            <p:ph type="title"/>
          </p:nvPr>
        </p:nvSpPr>
        <p:spPr>
          <a:xfrm>
            <a:off x="2692400" y="365125"/>
            <a:ext cx="8661400" cy="1325563"/>
          </a:xfrm>
        </p:spPr>
        <p:txBody>
          <a:bodyPr/>
          <a:lstStyle/>
          <a:p>
            <a:r>
              <a:rPr lang="en-AU" b="1" dirty="0"/>
              <a:t>MONEY OWED TO A LESSOR AFTER A TENANCY AGREEMENT ENDS</a:t>
            </a:r>
          </a:p>
        </p:txBody>
      </p:sp>
      <p:sp>
        <p:nvSpPr>
          <p:cNvPr id="3" name="Content Placeholder 2">
            <a:extLst>
              <a:ext uri="{FF2B5EF4-FFF2-40B4-BE49-F238E27FC236}">
                <a16:creationId xmlns:a16="http://schemas.microsoft.com/office/drawing/2014/main" id="{E064A862-9CC9-47F0-92A2-624CB8A960FC}"/>
              </a:ext>
            </a:extLst>
          </p:cNvPr>
          <p:cNvSpPr>
            <a:spLocks noGrp="1"/>
          </p:cNvSpPr>
          <p:nvPr>
            <p:ph idx="1"/>
          </p:nvPr>
        </p:nvSpPr>
        <p:spPr>
          <a:xfrm>
            <a:off x="838200" y="2209799"/>
            <a:ext cx="10515600" cy="3967163"/>
          </a:xfrm>
        </p:spPr>
        <p:txBody>
          <a:bodyPr>
            <a:normAutofit fontScale="92500" lnSpcReduction="20000"/>
          </a:bodyPr>
          <a:lstStyle/>
          <a:p>
            <a:r>
              <a:rPr lang="en-AU" dirty="0"/>
              <a:t>If the lessor claims the tenant/s owe money after the agreement ends, for example rent arrears or repairs, the lessor can seek to recover that money from all tenants jointly and severally.</a:t>
            </a:r>
          </a:p>
          <a:p>
            <a:r>
              <a:rPr lang="en-AU" dirty="0"/>
              <a:t>Typically, the lessor would seek to recover the money owed from the bond, but sometimes the bond is not sufficient to cover the lessor’s loss.</a:t>
            </a:r>
          </a:p>
          <a:p>
            <a:r>
              <a:rPr lang="en-AU" dirty="0"/>
              <a:t>The lessor can file a QCAT Application seeking an order about money owed by tenants. </a:t>
            </a:r>
          </a:p>
          <a:p>
            <a:r>
              <a:rPr lang="en-AU" dirty="0"/>
              <a:t>Limitation period = generally six (6) months. There are however exceptions. </a:t>
            </a:r>
          </a:p>
          <a:p>
            <a:r>
              <a:rPr lang="en-AU" dirty="0"/>
              <a:t>If there is a dispute about money owed between tenants, this may not be a “tenancy dispute” – the tenants may need to consider other options, for example, debt recovery. </a:t>
            </a:r>
          </a:p>
          <a:p>
            <a:endParaRPr lang="en-AU" dirty="0"/>
          </a:p>
        </p:txBody>
      </p:sp>
      <p:pic>
        <p:nvPicPr>
          <p:cNvPr id="4" name="Picture 2" descr="ImagotypeMackay_highRes">
            <a:extLst>
              <a:ext uri="{FF2B5EF4-FFF2-40B4-BE49-F238E27FC236}">
                <a16:creationId xmlns:a16="http://schemas.microsoft.com/office/drawing/2014/main" id="{E69E06AC-B982-4576-ABAB-7CECCD5042D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6894" y="189397"/>
            <a:ext cx="1677018" cy="1677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4952985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709387-E05E-47F5-B59B-BFA22E670178}"/>
              </a:ext>
            </a:extLst>
          </p:cNvPr>
          <p:cNvSpPr>
            <a:spLocks noGrp="1"/>
          </p:cNvSpPr>
          <p:nvPr>
            <p:ph type="title"/>
          </p:nvPr>
        </p:nvSpPr>
        <p:spPr>
          <a:xfrm>
            <a:off x="2818614" y="365125"/>
            <a:ext cx="8535186" cy="1325563"/>
          </a:xfrm>
        </p:spPr>
        <p:txBody>
          <a:bodyPr/>
          <a:lstStyle/>
          <a:p>
            <a:r>
              <a:rPr lang="en-AU" b="1" dirty="0"/>
              <a:t>TENANCY DATABASE LISTINGS</a:t>
            </a:r>
          </a:p>
        </p:txBody>
      </p:sp>
      <p:sp>
        <p:nvSpPr>
          <p:cNvPr id="3" name="Content Placeholder 2">
            <a:extLst>
              <a:ext uri="{FF2B5EF4-FFF2-40B4-BE49-F238E27FC236}">
                <a16:creationId xmlns:a16="http://schemas.microsoft.com/office/drawing/2014/main" id="{0FC3C20C-734A-43DE-94F2-67BD5FBA4984}"/>
              </a:ext>
            </a:extLst>
          </p:cNvPr>
          <p:cNvSpPr>
            <a:spLocks noGrp="1"/>
          </p:cNvSpPr>
          <p:nvPr>
            <p:ph idx="1"/>
          </p:nvPr>
        </p:nvSpPr>
        <p:spPr/>
        <p:txBody>
          <a:bodyPr>
            <a:normAutofit lnSpcReduction="10000"/>
          </a:bodyPr>
          <a:lstStyle/>
          <a:p>
            <a:r>
              <a:rPr lang="en-AU" dirty="0"/>
              <a:t>Tenancy databases are often referred to as “blacklists”.</a:t>
            </a:r>
          </a:p>
          <a:p>
            <a:r>
              <a:rPr lang="en-AU" dirty="0"/>
              <a:t>There are rules about listing tenants on a tenancy database which are set out in the Act and Regulation. </a:t>
            </a:r>
          </a:p>
          <a:p>
            <a:r>
              <a:rPr lang="en-AU" dirty="0"/>
              <a:t>A lessor cannot </a:t>
            </a:r>
            <a:r>
              <a:rPr lang="en-AU" u="sng" dirty="0"/>
              <a:t>lawfully</a:t>
            </a:r>
            <a:r>
              <a:rPr lang="en-AU" dirty="0"/>
              <a:t> list a tenant on a tenancy database without a prescribed reason. Prescribed reasons include (but not limited to): </a:t>
            </a:r>
          </a:p>
          <a:p>
            <a:pPr lvl="1"/>
            <a:r>
              <a:rPr lang="en-AU" dirty="0"/>
              <a:t>The tenant owes rent in excess of the bond, and the lessor issued the tenant a Notice to Remedy Breach in relation to those arrears;</a:t>
            </a:r>
          </a:p>
          <a:p>
            <a:pPr lvl="1"/>
            <a:r>
              <a:rPr lang="en-AU" dirty="0"/>
              <a:t>The tenant owes money in excess of the bond pursuant                                           to a QCAT order or conciliation agreement;</a:t>
            </a:r>
          </a:p>
          <a:p>
            <a:pPr lvl="1"/>
            <a:r>
              <a:rPr lang="en-AU" dirty="0"/>
              <a:t>The tenancy ended via a QCAT order due to the tenant’s                                   objectionable behaviour or abandonment. </a:t>
            </a:r>
          </a:p>
          <a:p>
            <a:pPr lvl="1"/>
            <a:endParaRPr lang="en-AU" dirty="0"/>
          </a:p>
          <a:p>
            <a:pPr lvl="1"/>
            <a:endParaRPr lang="en-AU" dirty="0"/>
          </a:p>
          <a:p>
            <a:pPr lvl="1"/>
            <a:endParaRPr lang="en-AU" dirty="0"/>
          </a:p>
          <a:p>
            <a:endParaRPr lang="en-AU" dirty="0"/>
          </a:p>
        </p:txBody>
      </p:sp>
      <p:pic>
        <p:nvPicPr>
          <p:cNvPr id="4" name="Picture 2" descr="ImagotypeMackay_highRes">
            <a:extLst>
              <a:ext uri="{FF2B5EF4-FFF2-40B4-BE49-F238E27FC236}">
                <a16:creationId xmlns:a16="http://schemas.microsoft.com/office/drawing/2014/main" id="{BDAB2572-26D7-4C01-976E-BC447286FBA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6894" y="189397"/>
            <a:ext cx="1677018" cy="1677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0" name="Picture 2" descr="Image result for tenancy blacklist">
            <a:extLst>
              <a:ext uri="{FF2B5EF4-FFF2-40B4-BE49-F238E27FC236}">
                <a16:creationId xmlns:a16="http://schemas.microsoft.com/office/drawing/2014/main" id="{FE6CA8B9-876F-4A6B-B5BA-3E6E339D848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01881" y="4830305"/>
            <a:ext cx="2943225" cy="1552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721988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CD553F-E53A-4D56-947D-09D572DC8701}"/>
              </a:ext>
            </a:extLst>
          </p:cNvPr>
          <p:cNvSpPr>
            <a:spLocks noGrp="1"/>
          </p:cNvSpPr>
          <p:nvPr>
            <p:ph type="title"/>
          </p:nvPr>
        </p:nvSpPr>
        <p:spPr>
          <a:xfrm>
            <a:off x="2714920" y="365125"/>
            <a:ext cx="8638880" cy="1325563"/>
          </a:xfrm>
        </p:spPr>
        <p:txBody>
          <a:bodyPr/>
          <a:lstStyle/>
          <a:p>
            <a:r>
              <a:rPr lang="en-AU" b="1" dirty="0"/>
              <a:t>TENANCY DATABASE LISTINGS - CONTINUED</a:t>
            </a:r>
          </a:p>
        </p:txBody>
      </p:sp>
      <p:sp>
        <p:nvSpPr>
          <p:cNvPr id="3" name="Content Placeholder 2">
            <a:extLst>
              <a:ext uri="{FF2B5EF4-FFF2-40B4-BE49-F238E27FC236}">
                <a16:creationId xmlns:a16="http://schemas.microsoft.com/office/drawing/2014/main" id="{22C1DD89-B8FA-424D-8832-DCE25BF1EC52}"/>
              </a:ext>
            </a:extLst>
          </p:cNvPr>
          <p:cNvSpPr>
            <a:spLocks noGrp="1"/>
          </p:cNvSpPr>
          <p:nvPr>
            <p:ph idx="1"/>
          </p:nvPr>
        </p:nvSpPr>
        <p:spPr/>
        <p:txBody>
          <a:bodyPr/>
          <a:lstStyle/>
          <a:p>
            <a:r>
              <a:rPr lang="en-AU" dirty="0"/>
              <a:t>If a tenant is listed on a tenancy database, the tenant can seek the removal of their listing by filing a QCAT Application if:</a:t>
            </a:r>
          </a:p>
          <a:p>
            <a:pPr lvl="1"/>
            <a:r>
              <a:rPr lang="en-AU" dirty="0"/>
              <a:t>The listing is made in breach of the Act or Regulation. This type of application must be made within six (6) months of the tenant becoming aware of the breach. Relevant section of the Act is 460; and</a:t>
            </a:r>
          </a:p>
          <a:p>
            <a:pPr lvl="1"/>
            <a:r>
              <a:rPr lang="en-AU" dirty="0"/>
              <a:t>The listing is unjust or the tenant faces hardship because of the listing.  No timeframe. Unjust circumstances </a:t>
            </a:r>
            <a:r>
              <a:rPr lang="en-AU" i="1" dirty="0"/>
              <a:t>may</a:t>
            </a:r>
            <a:r>
              <a:rPr lang="en-AU" dirty="0"/>
              <a:t> include debts that occurred in relation to domestic violence.  Hardship may include where the tenant is homeless or at risk of homelessness because of the listing. The relevant section of the Act is 461. </a:t>
            </a:r>
          </a:p>
        </p:txBody>
      </p:sp>
      <p:pic>
        <p:nvPicPr>
          <p:cNvPr id="4" name="Picture 2" descr="ImagotypeMackay_highRes">
            <a:extLst>
              <a:ext uri="{FF2B5EF4-FFF2-40B4-BE49-F238E27FC236}">
                <a16:creationId xmlns:a16="http://schemas.microsoft.com/office/drawing/2014/main" id="{E75A8C18-DF9D-47F3-BE3E-938563CA62A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6894" y="189397"/>
            <a:ext cx="1677018" cy="1677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2521306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B675879-95BD-4B7C-B6F8-F21FF9E4A216}"/>
              </a:ext>
            </a:extLst>
          </p:cNvPr>
          <p:cNvSpPr txBox="1">
            <a:spLocks/>
          </p:cNvSpPr>
          <p:nvPr/>
        </p:nvSpPr>
        <p:spPr>
          <a:xfrm>
            <a:off x="4019550" y="2749550"/>
            <a:ext cx="4152900" cy="156210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AU" b="1" dirty="0">
                <a:latin typeface="Calibri Light" panose="020F0302020204030204" pitchFamily="34" charset="0"/>
              </a:rPr>
              <a:t>ANY QUESTIONS?</a:t>
            </a:r>
            <a:endParaRPr lang="en-AU" b="1" dirty="0"/>
          </a:p>
        </p:txBody>
      </p:sp>
      <p:pic>
        <p:nvPicPr>
          <p:cNvPr id="6" name="Picture 5" descr="A picture containing drawing&#10;&#10;Description automatically generated">
            <a:extLst>
              <a:ext uri="{FF2B5EF4-FFF2-40B4-BE49-F238E27FC236}">
                <a16:creationId xmlns:a16="http://schemas.microsoft.com/office/drawing/2014/main" id="{60F5FFCA-A1E9-4E79-B72A-30CBDB44A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349412">
            <a:off x="9966289" y="3764015"/>
            <a:ext cx="1743075" cy="2628900"/>
          </a:xfrm>
          <a:prstGeom prst="rect">
            <a:avLst/>
          </a:prstGeom>
        </p:spPr>
      </p:pic>
      <p:pic>
        <p:nvPicPr>
          <p:cNvPr id="8" name="Picture 7" descr="A picture containing drawing&#10;&#10;Description automatically generated">
            <a:extLst>
              <a:ext uri="{FF2B5EF4-FFF2-40B4-BE49-F238E27FC236}">
                <a16:creationId xmlns:a16="http://schemas.microsoft.com/office/drawing/2014/main" id="{00125C40-B108-4E1B-9968-F11CB8EE7C5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58249" y="2082280"/>
            <a:ext cx="1225550" cy="1848370"/>
          </a:xfrm>
          <a:prstGeom prst="rect">
            <a:avLst/>
          </a:prstGeom>
        </p:spPr>
      </p:pic>
      <p:pic>
        <p:nvPicPr>
          <p:cNvPr id="10" name="Picture 9" descr="A picture containing drawing&#10;&#10;Description automatically generated">
            <a:extLst>
              <a:ext uri="{FF2B5EF4-FFF2-40B4-BE49-F238E27FC236}">
                <a16:creationId xmlns:a16="http://schemas.microsoft.com/office/drawing/2014/main" id="{AE8B3DDF-3458-4937-9D54-A0854489690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83799" y="704850"/>
            <a:ext cx="757238" cy="1142064"/>
          </a:xfrm>
          <a:prstGeom prst="rect">
            <a:avLst/>
          </a:prstGeom>
        </p:spPr>
      </p:pic>
    </p:spTree>
    <p:extLst>
      <p:ext uri="{BB962C8B-B14F-4D97-AF65-F5344CB8AC3E}">
        <p14:creationId xmlns:p14="http://schemas.microsoft.com/office/powerpoint/2010/main" val="406853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6CCB04-6DBA-40F5-BE98-06AFAFA1F57D}"/>
              </a:ext>
            </a:extLst>
          </p:cNvPr>
          <p:cNvSpPr>
            <a:spLocks noGrp="1"/>
          </p:cNvSpPr>
          <p:nvPr>
            <p:ph type="title"/>
          </p:nvPr>
        </p:nvSpPr>
        <p:spPr>
          <a:xfrm>
            <a:off x="2460978" y="365125"/>
            <a:ext cx="8892821" cy="1325563"/>
          </a:xfrm>
        </p:spPr>
        <p:txBody>
          <a:bodyPr/>
          <a:lstStyle/>
          <a:p>
            <a:r>
              <a:rPr lang="en-AU" b="1" dirty="0"/>
              <a:t>ABOUT THE MACKAY REGIONAL COMMUNITY LEGAL CENTRE INC.</a:t>
            </a:r>
          </a:p>
        </p:txBody>
      </p:sp>
      <p:sp>
        <p:nvSpPr>
          <p:cNvPr id="3" name="Content Placeholder 2">
            <a:extLst>
              <a:ext uri="{FF2B5EF4-FFF2-40B4-BE49-F238E27FC236}">
                <a16:creationId xmlns:a16="http://schemas.microsoft.com/office/drawing/2014/main" id="{FE327530-5DA3-4357-AF59-75DA27316781}"/>
              </a:ext>
            </a:extLst>
          </p:cNvPr>
          <p:cNvSpPr>
            <a:spLocks noGrp="1"/>
          </p:cNvSpPr>
          <p:nvPr>
            <p:ph idx="1"/>
          </p:nvPr>
        </p:nvSpPr>
        <p:spPr>
          <a:xfrm>
            <a:off x="838200" y="2201333"/>
            <a:ext cx="10515600" cy="3975630"/>
          </a:xfrm>
        </p:spPr>
        <p:txBody>
          <a:bodyPr>
            <a:normAutofit fontScale="85000" lnSpcReduction="10000"/>
          </a:bodyPr>
          <a:lstStyle/>
          <a:p>
            <a:pPr>
              <a:spcAft>
                <a:spcPts val="1200"/>
              </a:spcAft>
            </a:pPr>
            <a:r>
              <a:rPr lang="en-AU" dirty="0"/>
              <a:t>MRCLC is an independent, non-profit organisation administered by a volunteer Management Committee.</a:t>
            </a:r>
          </a:p>
          <a:p>
            <a:pPr>
              <a:spcAft>
                <a:spcPts val="1200"/>
              </a:spcAft>
            </a:pPr>
            <a:r>
              <a:rPr lang="en-AU" dirty="0"/>
              <a:t>MRCLC provides free and confidential legal information, legal advice and referrals throughout the Mackay, Whitsunday and Isaac Regional Council areas. </a:t>
            </a:r>
          </a:p>
          <a:p>
            <a:pPr>
              <a:spcAft>
                <a:spcPts val="1200"/>
              </a:spcAft>
            </a:pPr>
            <a:r>
              <a:rPr lang="en-AU" dirty="0"/>
              <a:t>MRCLC has 1 hour appointments available between 9:00am - 5:00pm Monday to Friday, either by telephone or face to face.  MRCLC also provides legal advice evenings twice per month.</a:t>
            </a:r>
          </a:p>
          <a:p>
            <a:pPr>
              <a:spcAft>
                <a:spcPts val="1200"/>
              </a:spcAft>
            </a:pPr>
            <a:r>
              <a:rPr lang="en-AU" dirty="0"/>
              <a:t>MRCLC offers outreach to Sarina, Cannonvale, Proserpine and Bowen.</a:t>
            </a:r>
          </a:p>
          <a:p>
            <a:pPr>
              <a:spcAft>
                <a:spcPts val="1200"/>
              </a:spcAft>
            </a:pPr>
            <a:r>
              <a:rPr lang="en-AU" dirty="0"/>
              <a:t>Community Legal Education.</a:t>
            </a:r>
          </a:p>
        </p:txBody>
      </p:sp>
      <p:pic>
        <p:nvPicPr>
          <p:cNvPr id="4" name="Picture 2" descr="ImagotypeMackay_highRes">
            <a:extLst>
              <a:ext uri="{FF2B5EF4-FFF2-40B4-BE49-F238E27FC236}">
                <a16:creationId xmlns:a16="http://schemas.microsoft.com/office/drawing/2014/main" id="{B79659EA-2175-41CC-95C7-2281A9E5397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6894" y="189397"/>
            <a:ext cx="1677018" cy="1677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09349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22ECCB-25F7-4BA2-921B-61E499C8EAD9}"/>
              </a:ext>
            </a:extLst>
          </p:cNvPr>
          <p:cNvSpPr>
            <a:spLocks noGrp="1"/>
          </p:cNvSpPr>
          <p:nvPr>
            <p:ph type="title"/>
          </p:nvPr>
        </p:nvSpPr>
        <p:spPr>
          <a:xfrm>
            <a:off x="2846566" y="365125"/>
            <a:ext cx="8507233" cy="1336454"/>
          </a:xfrm>
        </p:spPr>
        <p:txBody>
          <a:bodyPr/>
          <a:lstStyle/>
          <a:p>
            <a:r>
              <a:rPr lang="en-AU" b="1" dirty="0"/>
              <a:t>OVERVIEW</a:t>
            </a:r>
          </a:p>
        </p:txBody>
      </p:sp>
      <p:sp>
        <p:nvSpPr>
          <p:cNvPr id="3" name="Content Placeholder 2">
            <a:extLst>
              <a:ext uri="{FF2B5EF4-FFF2-40B4-BE49-F238E27FC236}">
                <a16:creationId xmlns:a16="http://schemas.microsoft.com/office/drawing/2014/main" id="{ECD4EA8D-1B6C-4791-AADA-9C02D98B446C}"/>
              </a:ext>
            </a:extLst>
          </p:cNvPr>
          <p:cNvSpPr>
            <a:spLocks noGrp="1"/>
          </p:cNvSpPr>
          <p:nvPr>
            <p:ph idx="1"/>
          </p:nvPr>
        </p:nvSpPr>
        <p:spPr>
          <a:xfrm>
            <a:off x="838200" y="2003729"/>
            <a:ext cx="10515600" cy="4173234"/>
          </a:xfrm>
        </p:spPr>
        <p:txBody>
          <a:bodyPr>
            <a:normAutofit/>
          </a:bodyPr>
          <a:lstStyle/>
          <a:p>
            <a:r>
              <a:rPr lang="en-AU" dirty="0"/>
              <a:t>The legal framework – </a:t>
            </a:r>
            <a:r>
              <a:rPr lang="en-AU" i="1" dirty="0"/>
              <a:t>Residential Tenancies and Rooming Accommodation Act 2008 </a:t>
            </a:r>
            <a:r>
              <a:rPr lang="en-AU" dirty="0"/>
              <a:t>(Qld) (the “Act”) and the </a:t>
            </a:r>
            <a:r>
              <a:rPr lang="en-AU" i="1" dirty="0"/>
              <a:t>Residential Tenancies and Rooming Accommodation Regulation 2009 </a:t>
            </a:r>
            <a:r>
              <a:rPr lang="en-AU" dirty="0"/>
              <a:t>(Qld).</a:t>
            </a:r>
          </a:p>
          <a:p>
            <a:r>
              <a:rPr lang="en-AU" dirty="0"/>
              <a:t>Residential tenancies – general overview.</a:t>
            </a:r>
          </a:p>
          <a:p>
            <a:r>
              <a:rPr lang="en-AU" dirty="0"/>
              <a:t>Domestic violence and the</a:t>
            </a:r>
            <a:r>
              <a:rPr lang="en-AU" i="1" dirty="0"/>
              <a:t> </a:t>
            </a:r>
            <a:r>
              <a:rPr lang="en-AU" dirty="0"/>
              <a:t>Act</a:t>
            </a:r>
            <a:r>
              <a:rPr lang="en-AU" i="1" dirty="0"/>
              <a:t>.</a:t>
            </a:r>
            <a:endParaRPr lang="en-AU" dirty="0"/>
          </a:p>
          <a:p>
            <a:r>
              <a:rPr lang="en-AU" dirty="0"/>
              <a:t>Assisting tenants who are victims of domestic violence.</a:t>
            </a:r>
          </a:p>
          <a:p>
            <a:r>
              <a:rPr lang="en-AU" dirty="0"/>
              <a:t>Other matters – including bonds and tenancy database listings.</a:t>
            </a:r>
          </a:p>
        </p:txBody>
      </p:sp>
      <p:pic>
        <p:nvPicPr>
          <p:cNvPr id="4" name="Picture 2" descr="ImagotypeMackay_highRes">
            <a:extLst>
              <a:ext uri="{FF2B5EF4-FFF2-40B4-BE49-F238E27FC236}">
                <a16:creationId xmlns:a16="http://schemas.microsoft.com/office/drawing/2014/main" id="{727FB045-FB75-42F7-B389-94BA854BC7E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6894" y="189397"/>
            <a:ext cx="1677018" cy="1677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399959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68A526-A8B9-4E15-8070-9220E048220B}"/>
              </a:ext>
            </a:extLst>
          </p:cNvPr>
          <p:cNvSpPr>
            <a:spLocks noGrp="1"/>
          </p:cNvSpPr>
          <p:nvPr>
            <p:ph type="title"/>
          </p:nvPr>
        </p:nvSpPr>
        <p:spPr>
          <a:xfrm>
            <a:off x="2679590" y="365125"/>
            <a:ext cx="8674210" cy="1325563"/>
          </a:xfrm>
        </p:spPr>
        <p:txBody>
          <a:bodyPr/>
          <a:lstStyle/>
          <a:p>
            <a:r>
              <a:rPr lang="en-AU" b="1" dirty="0"/>
              <a:t>KEY TERMS AND DEFINITIONS</a:t>
            </a:r>
          </a:p>
        </p:txBody>
      </p:sp>
      <p:sp>
        <p:nvSpPr>
          <p:cNvPr id="3" name="Content Placeholder 2">
            <a:extLst>
              <a:ext uri="{FF2B5EF4-FFF2-40B4-BE49-F238E27FC236}">
                <a16:creationId xmlns:a16="http://schemas.microsoft.com/office/drawing/2014/main" id="{84C2736D-A4D4-46C4-9BA6-71EEEDC8E1C8}"/>
              </a:ext>
            </a:extLst>
          </p:cNvPr>
          <p:cNvSpPr>
            <a:spLocks noGrp="1"/>
          </p:cNvSpPr>
          <p:nvPr>
            <p:ph idx="1"/>
          </p:nvPr>
        </p:nvSpPr>
        <p:spPr>
          <a:xfrm>
            <a:off x="838200" y="2026763"/>
            <a:ext cx="10515600" cy="4150200"/>
          </a:xfrm>
        </p:spPr>
        <p:txBody>
          <a:bodyPr>
            <a:normAutofit fontScale="77500" lnSpcReduction="20000"/>
          </a:bodyPr>
          <a:lstStyle/>
          <a:p>
            <a:pPr>
              <a:lnSpc>
                <a:spcPct val="160000"/>
              </a:lnSpc>
            </a:pPr>
            <a:r>
              <a:rPr lang="en-AU" u="sng" dirty="0"/>
              <a:t>QSTARS</a:t>
            </a:r>
            <a:r>
              <a:rPr lang="en-AU" dirty="0"/>
              <a:t>: The Qld </a:t>
            </a:r>
            <a:r>
              <a:rPr lang="en-AU" dirty="0" err="1"/>
              <a:t>Statewide</a:t>
            </a:r>
            <a:r>
              <a:rPr lang="en-AU" dirty="0"/>
              <a:t> Tenant Advice and Referral Service. QSTARS provides free tenancy advice via their telephone HUB and referrals where appropriate.</a:t>
            </a:r>
          </a:p>
          <a:p>
            <a:pPr>
              <a:lnSpc>
                <a:spcPct val="160000"/>
              </a:lnSpc>
            </a:pPr>
            <a:r>
              <a:rPr lang="en-AU" u="sng" dirty="0"/>
              <a:t>Residential Tenancies Authority</a:t>
            </a:r>
            <a:r>
              <a:rPr lang="en-AU" dirty="0"/>
              <a:t>: The “RTA”, is a Queensland Government statutory authority. The RTA provides tenancy information, bond management, dispute resolution, investigations and prosecutions, and policy and education services.</a:t>
            </a:r>
          </a:p>
          <a:p>
            <a:pPr>
              <a:lnSpc>
                <a:spcPct val="160000"/>
              </a:lnSpc>
            </a:pPr>
            <a:r>
              <a:rPr lang="en-AU" u="sng" dirty="0"/>
              <a:t>Queensland Civil and Administrative Tribunal</a:t>
            </a:r>
            <a:r>
              <a:rPr lang="en-AU" dirty="0"/>
              <a:t>: The Queensland Civil and Administrative Tribunal (“QCAT” or the “Tribunal”) can hear and decide tenancy disputes for parties covered under the Act. </a:t>
            </a:r>
          </a:p>
        </p:txBody>
      </p:sp>
      <p:pic>
        <p:nvPicPr>
          <p:cNvPr id="4" name="Picture 2" descr="ImagotypeMackay_highRes">
            <a:extLst>
              <a:ext uri="{FF2B5EF4-FFF2-40B4-BE49-F238E27FC236}">
                <a16:creationId xmlns:a16="http://schemas.microsoft.com/office/drawing/2014/main" id="{226499F8-2F93-4BC2-BBCB-98AE6DBB650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6894" y="189397"/>
            <a:ext cx="1677018" cy="1677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225188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ABAB438-CC60-4DB9-8CE1-737142E19A3D}"/>
              </a:ext>
            </a:extLst>
          </p:cNvPr>
          <p:cNvSpPr>
            <a:spLocks noGrp="1"/>
          </p:cNvSpPr>
          <p:nvPr>
            <p:ph idx="1"/>
          </p:nvPr>
        </p:nvSpPr>
        <p:spPr>
          <a:xfrm>
            <a:off x="838200" y="2070099"/>
            <a:ext cx="10515600" cy="4106863"/>
          </a:xfrm>
        </p:spPr>
        <p:txBody>
          <a:bodyPr>
            <a:normAutofit fontScale="85000" lnSpcReduction="20000"/>
          </a:bodyPr>
          <a:lstStyle/>
          <a:p>
            <a:pPr marL="0" indent="0">
              <a:buNone/>
            </a:pPr>
            <a:endParaRPr lang="en-AU" sz="3300" dirty="0"/>
          </a:p>
          <a:p>
            <a:pPr marL="0" indent="0">
              <a:buNone/>
            </a:pPr>
            <a:r>
              <a:rPr lang="en-AU" sz="3300" dirty="0"/>
              <a:t>QSTARS contact details: </a:t>
            </a:r>
          </a:p>
          <a:p>
            <a:pPr marL="0" indent="0">
              <a:buNone/>
            </a:pPr>
            <a:r>
              <a:rPr lang="en-AU" sz="3300" dirty="0"/>
              <a:t>1300 744 263</a:t>
            </a:r>
          </a:p>
          <a:p>
            <a:pPr marL="0" indent="0">
              <a:buNone/>
            </a:pPr>
            <a:r>
              <a:rPr lang="en-AU" sz="3300" dirty="0">
                <a:hlinkClick r:id="rId3">
                  <a:extLst>
                    <a:ext uri="{A12FA001-AC4F-418D-AE19-62706E023703}">
                      <ahyp:hlinkClr xmlns:ahyp="http://schemas.microsoft.com/office/drawing/2018/hyperlinkcolor" val="tx"/>
                    </a:ext>
                  </a:extLst>
                </a:hlinkClick>
              </a:rPr>
              <a:t>www.qstars.org.au</a:t>
            </a:r>
            <a:r>
              <a:rPr lang="en-AU" sz="3300" dirty="0"/>
              <a:t> </a:t>
            </a:r>
          </a:p>
          <a:p>
            <a:pPr marL="0" indent="0" algn="ctr">
              <a:buNone/>
            </a:pPr>
            <a:endParaRPr lang="en-AU" dirty="0"/>
          </a:p>
          <a:p>
            <a:pPr marL="0" indent="0">
              <a:buNone/>
            </a:pPr>
            <a:endParaRPr lang="en-AU" dirty="0"/>
          </a:p>
          <a:p>
            <a:pPr marL="0" indent="0">
              <a:buNone/>
            </a:pPr>
            <a:endParaRPr lang="en-AU" sz="2300" dirty="0"/>
          </a:p>
          <a:p>
            <a:pPr marL="0" indent="0">
              <a:buNone/>
            </a:pPr>
            <a:r>
              <a:rPr lang="en-AU" sz="2300" dirty="0"/>
              <a:t>*</a:t>
            </a:r>
            <a:r>
              <a:rPr lang="en-AU" sz="1900" dirty="0"/>
              <a:t>This presentation has not been prepared or delivered in partnership with QSTARS.  </a:t>
            </a:r>
          </a:p>
          <a:p>
            <a:pPr marL="0" indent="0">
              <a:buNone/>
            </a:pPr>
            <a:r>
              <a:rPr lang="en-AU" sz="1900" dirty="0"/>
              <a:t>This presentation has been funded under MRCLC’s community legal services program funded by the Queensland Department of Justice and Attorney-General and the Commonwealth Attorney-General’s Department.  </a:t>
            </a:r>
          </a:p>
          <a:p>
            <a:pPr marL="0" indent="0">
              <a:buNone/>
            </a:pPr>
            <a:r>
              <a:rPr lang="en-AU" sz="1900" dirty="0"/>
              <a:t>We thank these departments for their funding. </a:t>
            </a:r>
          </a:p>
        </p:txBody>
      </p:sp>
      <p:pic>
        <p:nvPicPr>
          <p:cNvPr id="4" name="Picture 2" descr="ImagotypeMackay_highRes">
            <a:extLst>
              <a:ext uri="{FF2B5EF4-FFF2-40B4-BE49-F238E27FC236}">
                <a16:creationId xmlns:a16="http://schemas.microsoft.com/office/drawing/2014/main" id="{7C811445-8B78-4683-BCD7-BF951D4F7F7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6894" y="189397"/>
            <a:ext cx="1677018" cy="1677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A picture containing food&#10;&#10;Description automatically generated">
            <a:extLst>
              <a:ext uri="{FF2B5EF4-FFF2-40B4-BE49-F238E27FC236}">
                <a16:creationId xmlns:a16="http://schemas.microsoft.com/office/drawing/2014/main" id="{2C7F0621-BB31-4306-9728-AC8AB532D22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16142" y="2600036"/>
            <a:ext cx="3217516" cy="1037649"/>
          </a:xfrm>
          <a:prstGeom prst="rect">
            <a:avLst/>
          </a:prstGeom>
        </p:spPr>
      </p:pic>
      <p:sp>
        <p:nvSpPr>
          <p:cNvPr id="5" name="Content Placeholder 2">
            <a:extLst>
              <a:ext uri="{FF2B5EF4-FFF2-40B4-BE49-F238E27FC236}">
                <a16:creationId xmlns:a16="http://schemas.microsoft.com/office/drawing/2014/main" id="{58428051-0F08-4AFA-8550-AA11E01833BF}"/>
              </a:ext>
            </a:extLst>
          </p:cNvPr>
          <p:cNvSpPr txBox="1">
            <a:spLocks/>
          </p:cNvSpPr>
          <p:nvPr/>
        </p:nvSpPr>
        <p:spPr>
          <a:xfrm>
            <a:off x="2438400" y="533400"/>
            <a:ext cx="9017000" cy="133301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AU" sz="3600" b="1" dirty="0"/>
              <a:t>MRCLC is a QSTARS partner and accepts referrals from QSTARS</a:t>
            </a:r>
          </a:p>
        </p:txBody>
      </p:sp>
    </p:spTree>
    <p:extLst>
      <p:ext uri="{BB962C8B-B14F-4D97-AF65-F5344CB8AC3E}">
        <p14:creationId xmlns:p14="http://schemas.microsoft.com/office/powerpoint/2010/main" val="6005228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3D4D38-AE66-490E-A6CF-4873705ED713}"/>
              </a:ext>
            </a:extLst>
          </p:cNvPr>
          <p:cNvSpPr>
            <a:spLocks noGrp="1"/>
          </p:cNvSpPr>
          <p:nvPr>
            <p:ph type="title"/>
          </p:nvPr>
        </p:nvSpPr>
        <p:spPr>
          <a:xfrm>
            <a:off x="2460978" y="365125"/>
            <a:ext cx="8892821" cy="1325563"/>
          </a:xfrm>
        </p:spPr>
        <p:txBody>
          <a:bodyPr>
            <a:normAutofit fontScale="90000"/>
          </a:bodyPr>
          <a:lstStyle/>
          <a:p>
            <a:r>
              <a:rPr lang="en-AU" b="1" i="1" dirty="0"/>
              <a:t>RESIDENTIAL TENANCIES AND ROOMING ACCOMMODATION ACT 2008 </a:t>
            </a:r>
            <a:r>
              <a:rPr lang="en-AU" b="1" dirty="0"/>
              <a:t>(QLD)</a:t>
            </a:r>
            <a:endParaRPr lang="en-AU" b="1" i="1" dirty="0"/>
          </a:p>
        </p:txBody>
      </p:sp>
      <p:sp>
        <p:nvSpPr>
          <p:cNvPr id="3" name="Content Placeholder 2">
            <a:extLst>
              <a:ext uri="{FF2B5EF4-FFF2-40B4-BE49-F238E27FC236}">
                <a16:creationId xmlns:a16="http://schemas.microsoft.com/office/drawing/2014/main" id="{BA332C18-FEF6-40EC-BEED-7D2BB1A1A5BE}"/>
              </a:ext>
            </a:extLst>
          </p:cNvPr>
          <p:cNvSpPr>
            <a:spLocks noGrp="1"/>
          </p:cNvSpPr>
          <p:nvPr>
            <p:ph idx="1"/>
          </p:nvPr>
        </p:nvSpPr>
        <p:spPr>
          <a:xfrm>
            <a:off x="838200" y="2170705"/>
            <a:ext cx="10515600" cy="4006257"/>
          </a:xfrm>
        </p:spPr>
        <p:txBody>
          <a:bodyPr>
            <a:normAutofit fontScale="85000" lnSpcReduction="20000"/>
          </a:bodyPr>
          <a:lstStyle/>
          <a:p>
            <a:r>
              <a:rPr lang="en-AU" dirty="0"/>
              <a:t>In Queensland, the </a:t>
            </a:r>
            <a:r>
              <a:rPr lang="en-AU" i="1" dirty="0"/>
              <a:t>Residential Tenancies and Rooming Accommodation Act 2008 </a:t>
            </a:r>
            <a:r>
              <a:rPr lang="en-AU" dirty="0"/>
              <a:t>(Qld) (the “Act”) is the legislation that sets out the rights and responsibilities of tenants and lessors in general tenancies.  This includes tenants in moveable dwelling tenancies (caravan parks). </a:t>
            </a:r>
          </a:p>
          <a:p>
            <a:r>
              <a:rPr lang="en-AU" dirty="0"/>
              <a:t>The Act also applies to rooming accommodation residents and providers.</a:t>
            </a:r>
          </a:p>
          <a:p>
            <a:r>
              <a:rPr lang="en-AU" dirty="0"/>
              <a:t>Definitions:</a:t>
            </a:r>
          </a:p>
          <a:p>
            <a:pPr lvl="1"/>
            <a:r>
              <a:rPr lang="en-AU" dirty="0"/>
              <a:t>Tenant = a tenant is a person who rents a residential tenancy premises.</a:t>
            </a:r>
          </a:p>
          <a:p>
            <a:pPr lvl="1"/>
            <a:r>
              <a:rPr lang="en-AU" dirty="0"/>
              <a:t>Resident = a person who rents a room in rooming accommodation.</a:t>
            </a:r>
          </a:p>
          <a:p>
            <a:pPr lvl="1"/>
            <a:r>
              <a:rPr lang="en-AU" dirty="0"/>
              <a:t>Lessor = the person who gives the right to occupy residential premises under a residential tenancy agreement.</a:t>
            </a:r>
          </a:p>
          <a:p>
            <a:pPr lvl="1"/>
            <a:r>
              <a:rPr lang="en-AU" dirty="0"/>
              <a:t>Provider = a person who provides rooming accommodation to residents.</a:t>
            </a:r>
          </a:p>
          <a:p>
            <a:r>
              <a:rPr lang="en-AU" dirty="0"/>
              <a:t>The Act does not apply to boarders and lodgers. </a:t>
            </a:r>
          </a:p>
          <a:p>
            <a:r>
              <a:rPr lang="en-AU" dirty="0"/>
              <a:t>The Act includes several sections which are specific to domestic violence.</a:t>
            </a:r>
          </a:p>
        </p:txBody>
      </p:sp>
      <p:pic>
        <p:nvPicPr>
          <p:cNvPr id="4" name="Picture 2" descr="ImagotypeMackay_highRes">
            <a:extLst>
              <a:ext uri="{FF2B5EF4-FFF2-40B4-BE49-F238E27FC236}">
                <a16:creationId xmlns:a16="http://schemas.microsoft.com/office/drawing/2014/main" id="{6B63B506-2866-4141-9ED4-197B152132C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6894" y="189397"/>
            <a:ext cx="1677018" cy="1677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957461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126A0D-0E29-47A0-9333-0CDE3C736860}"/>
              </a:ext>
            </a:extLst>
          </p:cNvPr>
          <p:cNvSpPr>
            <a:spLocks noGrp="1"/>
          </p:cNvSpPr>
          <p:nvPr>
            <p:ph type="title"/>
          </p:nvPr>
        </p:nvSpPr>
        <p:spPr>
          <a:xfrm>
            <a:off x="2449689" y="365125"/>
            <a:ext cx="8904111" cy="1325563"/>
          </a:xfrm>
        </p:spPr>
        <p:txBody>
          <a:bodyPr>
            <a:normAutofit/>
          </a:bodyPr>
          <a:lstStyle/>
          <a:p>
            <a:r>
              <a:rPr lang="en-AU" b="1" dirty="0"/>
              <a:t>RESIDENTIAL TENANCY AND ROOMING ACCOMMODATION AGREEMENTS</a:t>
            </a:r>
          </a:p>
        </p:txBody>
      </p:sp>
      <p:sp>
        <p:nvSpPr>
          <p:cNvPr id="3" name="Content Placeholder 2">
            <a:extLst>
              <a:ext uri="{FF2B5EF4-FFF2-40B4-BE49-F238E27FC236}">
                <a16:creationId xmlns:a16="http://schemas.microsoft.com/office/drawing/2014/main" id="{4A14332B-AA7C-471E-84F5-B9988E6FDE86}"/>
              </a:ext>
            </a:extLst>
          </p:cNvPr>
          <p:cNvSpPr>
            <a:spLocks noGrp="1"/>
          </p:cNvSpPr>
          <p:nvPr>
            <p:ph idx="1"/>
          </p:nvPr>
        </p:nvSpPr>
        <p:spPr>
          <a:xfrm>
            <a:off x="838200" y="1970201"/>
            <a:ext cx="7693058" cy="4206761"/>
          </a:xfrm>
        </p:spPr>
        <p:txBody>
          <a:bodyPr>
            <a:normAutofit fontScale="92500" lnSpcReduction="20000"/>
          </a:bodyPr>
          <a:lstStyle/>
          <a:p>
            <a:r>
              <a:rPr lang="en-AU" dirty="0"/>
              <a:t>Residential tenancy and rooming accommodation agreements are legally binding contracts.  </a:t>
            </a:r>
          </a:p>
          <a:p>
            <a:r>
              <a:rPr lang="en-AU" dirty="0"/>
              <a:t>This means the tenant/resident and the lessor/provider are bound by the terms of the agreement and the Act.</a:t>
            </a:r>
          </a:p>
          <a:p>
            <a:r>
              <a:rPr lang="en-AU" dirty="0"/>
              <a:t>Tenancy and rooming accommodation agreements can either be fixed-term agreements or periodic:</a:t>
            </a:r>
          </a:p>
          <a:p>
            <a:pPr lvl="1"/>
            <a:r>
              <a:rPr lang="en-AU" dirty="0"/>
              <a:t>Fixed-term agreement = has a start date and end date and can be for any agreed length of time (typically, this tends to be 6 months or 12 months);</a:t>
            </a:r>
          </a:p>
          <a:p>
            <a:pPr lvl="1"/>
            <a:r>
              <a:rPr lang="en-AU" dirty="0"/>
              <a:t>Periodic agreement =  a week-to-week ongoing agreement that continues until the tenancy is terminated by either party.</a:t>
            </a:r>
          </a:p>
          <a:p>
            <a:endParaRPr lang="en-AU" dirty="0"/>
          </a:p>
        </p:txBody>
      </p:sp>
      <p:pic>
        <p:nvPicPr>
          <p:cNvPr id="4" name="Picture 2" descr="ImagotypeMackay_highRes">
            <a:extLst>
              <a:ext uri="{FF2B5EF4-FFF2-40B4-BE49-F238E27FC236}">
                <a16:creationId xmlns:a16="http://schemas.microsoft.com/office/drawing/2014/main" id="{4ABD3D9C-A84A-4FD9-9895-E69BD600570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6894" y="189397"/>
            <a:ext cx="1677018" cy="1677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a:extLst>
              <a:ext uri="{FF2B5EF4-FFF2-40B4-BE49-F238E27FC236}">
                <a16:creationId xmlns:a16="http://schemas.microsoft.com/office/drawing/2014/main" id="{78D6230E-0EA4-44C8-9D55-7685E2099CA4}"/>
              </a:ext>
            </a:extLst>
          </p:cNvPr>
          <p:cNvPicPr>
            <a:picLocks noChangeAspect="1"/>
          </p:cNvPicPr>
          <p:nvPr/>
        </p:nvPicPr>
        <p:blipFill>
          <a:blip r:embed="rId4"/>
          <a:stretch>
            <a:fillRect/>
          </a:stretch>
        </p:blipFill>
        <p:spPr>
          <a:xfrm>
            <a:off x="8839789" y="1970201"/>
            <a:ext cx="2585497" cy="371220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408356334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645</TotalTime>
  <Words>4411</Words>
  <Application>Microsoft Office PowerPoint</Application>
  <PresentationFormat>Widescreen</PresentationFormat>
  <Paragraphs>305</Paragraphs>
  <Slides>39</Slides>
  <Notes>39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39</vt:i4>
      </vt:variant>
    </vt:vector>
  </HeadingPairs>
  <TitlesOfParts>
    <vt:vector size="44" baseType="lpstr">
      <vt:lpstr>Arial</vt:lpstr>
      <vt:lpstr>Calibri</vt:lpstr>
      <vt:lpstr>Calibri Light</vt:lpstr>
      <vt:lpstr>Wingdings 2</vt:lpstr>
      <vt:lpstr>Office Theme</vt:lpstr>
      <vt:lpstr>ASSISTING TENANTS AFFECTED BY DOMESTIC VIOLENCE November 2019</vt:lpstr>
      <vt:lpstr>PowerPoint Presentation</vt:lpstr>
      <vt:lpstr>DISCLAIMER</vt:lpstr>
      <vt:lpstr>ABOUT THE MACKAY REGIONAL COMMUNITY LEGAL CENTRE INC.</vt:lpstr>
      <vt:lpstr>OVERVIEW</vt:lpstr>
      <vt:lpstr>KEY TERMS AND DEFINITIONS</vt:lpstr>
      <vt:lpstr>PowerPoint Presentation</vt:lpstr>
      <vt:lpstr>RESIDENTIAL TENANCIES AND ROOMING ACCOMMODATION ACT 2008 (QLD)</vt:lpstr>
      <vt:lpstr>RESIDENTIAL TENANCY AND ROOMING ACCOMMODATION AGREEMENTS</vt:lpstr>
      <vt:lpstr>CO-TENANCIES</vt:lpstr>
      <vt:lpstr>ENDING TENANCIES - GENERALLY</vt:lpstr>
      <vt:lpstr>1. VALID NOTICE</vt:lpstr>
      <vt:lpstr>2. A MUTUAL TERMINATION AGREEMENT</vt:lpstr>
      <vt:lpstr>3. TRANSFERRING THE TENANCY TO ANOTHER TENANT/S</vt:lpstr>
      <vt:lpstr>4. TRIBUNAL ORDER</vt:lpstr>
      <vt:lpstr>Meaning of Domestic Violence</vt:lpstr>
      <vt:lpstr>Meaning of Domestic Violence – continued</vt:lpstr>
      <vt:lpstr>Section 312 – APPLICATION BY CO-TENANT FOR TERMINATION FOR DAMAGE OR INJURY</vt:lpstr>
      <vt:lpstr>Section 321 – APPLICATION BY TENANT’S DOMESTIC ASSOCIATE FOR TERMINATION FOR DAMAGE OR INJURY</vt:lpstr>
      <vt:lpstr>Section 322 – APPLICATION BY OCCUPANT FOR TERMINATION FOR DAMAGE OR INJURY</vt:lpstr>
      <vt:lpstr>Section 310 – APPLICATION FOR TERMINATION FOR EXCESSIVE HARDSHIP</vt:lpstr>
      <vt:lpstr>QCAT APPLICATIONS – THE PROCESS</vt:lpstr>
      <vt:lpstr>URGENT VS NON-URGENT APPLICATIONS</vt:lpstr>
      <vt:lpstr>ESTABLISHING GROUNDS – SUITABLE EVIDENCE</vt:lpstr>
      <vt:lpstr>ENDING TENANCIES – LESSORS’ RIGHTS</vt:lpstr>
      <vt:lpstr>BREAKING THE LEASE </vt:lpstr>
      <vt:lpstr>OPTIONS FOR VICTIMS WHO WANT TO STAY IN THEIR HOME </vt:lpstr>
      <vt:lpstr>Section 245 – Injury to Domestic Associate</vt:lpstr>
      <vt:lpstr>Section 246 – Injury or Damage affecting occupants</vt:lpstr>
      <vt:lpstr>PROTECTION ORDERS: OUSTER CLAUSES Domestic and Family Violence Protection Act 2012</vt:lpstr>
      <vt:lpstr>Sections 139 and 140 of the Domestic and Family Violence Protection Act 2012</vt:lpstr>
      <vt:lpstr>BOND TRANSFERS</vt:lpstr>
      <vt:lpstr>BOND REFUNDS - GENERAL</vt:lpstr>
      <vt:lpstr>BONDS - DISPUTES</vt:lpstr>
      <vt:lpstr>BOND DISPUTES - CONTINUED</vt:lpstr>
      <vt:lpstr>MONEY OWED TO A LESSOR AFTER A TENANCY AGREEMENT ENDS</vt:lpstr>
      <vt:lpstr>TENANCY DATABASE LISTINGS</vt:lpstr>
      <vt:lpstr>TENANCY DATABASE LISTINGS - CONTINUED</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Domestic Violence and Tenancy Issues</dc:title>
  <dc:creator>Rikki Wilson</dc:creator>
  <cp:lastModifiedBy>Jessica Brake</cp:lastModifiedBy>
  <cp:revision>61</cp:revision>
  <cp:lastPrinted>2019-11-10T23:02:35Z</cp:lastPrinted>
  <dcterms:created xsi:type="dcterms:W3CDTF">2019-10-31T06:15:04Z</dcterms:created>
  <dcterms:modified xsi:type="dcterms:W3CDTF">2019-12-10T04:24:12Z</dcterms:modified>
</cp:coreProperties>
</file>